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37"/>
  </p:notesMasterIdLst>
  <p:handoutMasterIdLst>
    <p:handoutMasterId r:id="rId38"/>
  </p:handoutMasterIdLst>
  <p:sldIdLst>
    <p:sldId id="459" r:id="rId13"/>
    <p:sldId id="460" r:id="rId14"/>
    <p:sldId id="520" r:id="rId15"/>
    <p:sldId id="462" r:id="rId16"/>
    <p:sldId id="463" r:id="rId17"/>
    <p:sldId id="464" r:id="rId18"/>
    <p:sldId id="465" r:id="rId19"/>
    <p:sldId id="466" r:id="rId20"/>
    <p:sldId id="467" r:id="rId21"/>
    <p:sldId id="521" r:id="rId22"/>
    <p:sldId id="523" r:id="rId23"/>
    <p:sldId id="522" r:id="rId24"/>
    <p:sldId id="471" r:id="rId25"/>
    <p:sldId id="524" r:id="rId26"/>
    <p:sldId id="525" r:id="rId27"/>
    <p:sldId id="531" r:id="rId28"/>
    <p:sldId id="475" r:id="rId29"/>
    <p:sldId id="532" r:id="rId30"/>
    <p:sldId id="526" r:id="rId31"/>
    <p:sldId id="527" r:id="rId32"/>
    <p:sldId id="528" r:id="rId33"/>
    <p:sldId id="529" r:id="rId34"/>
    <p:sldId id="530" r:id="rId35"/>
    <p:sldId id="474" r:id="rId36"/>
  </p:sldIdLst>
  <p:sldSz cx="109728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4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Donald, Sarah (sm9dv)" initials="M(" lastIdx="1" clrIdx="0">
    <p:extLst>
      <p:ext uri="{19B8F6BF-5375-455C-9EA6-DF929625EA0E}">
        <p15:presenceInfo xmlns:p15="http://schemas.microsoft.com/office/powerpoint/2012/main" userId="S::sm9dv@virginia.edu::9e8bfd15-d485-472e-bdd9-a28a60bbc615" providerId="AD"/>
      </p:ext>
    </p:extLst>
  </p:cmAuthor>
  <p:cmAuthor id="2" name="Thurston, Joel (jt9sz)" initials="T(" lastIdx="2" clrIdx="1">
    <p:extLst>
      <p:ext uri="{19B8F6BF-5375-455C-9EA6-DF929625EA0E}">
        <p15:presenceInfo xmlns:p15="http://schemas.microsoft.com/office/powerpoint/2012/main" userId="S::jt9sz@virginia.edu::0b817237-2e4a-4a07-ab95-9daea5bb59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A891B-9207-CAC1-7766-883A8CDEA55C}" v="22" dt="2019-08-08T14:51:25.676"/>
    <p1510:client id="{A6E7E3B4-B9E5-2EEC-84D3-B85210C4625B}" v="74" dt="2019-08-08T18:59:30.046"/>
    <p1510:client id="{DD232AC5-42C0-2AEE-D4DE-6175D4B78E9E}" v="29" dt="2019-08-08T14:55:34.35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4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commentAuthors" Target="commentAuthors.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pp, Stephanie S. (sss5sc)" userId="S::sss5sc@virginia.edu::32ad11e2-6e98-46b4-87f4-a31b3ad2ebba" providerId="AD" clId="Web-{3C8A891B-9207-CAC1-7766-883A8CDEA55C}"/>
    <pc:docChg chg="modSld">
      <pc:chgData name="Shipp, Stephanie S. (sss5sc)" userId="S::sss5sc@virginia.edu::32ad11e2-6e98-46b4-87f4-a31b3ad2ebba" providerId="AD" clId="Web-{3C8A891B-9207-CAC1-7766-883A8CDEA55C}" dt="2019-08-08T14:51:25.676" v="22" actId="20577"/>
      <pc:docMkLst>
        <pc:docMk/>
      </pc:docMkLst>
      <pc:sldChg chg="mod modShow">
        <pc:chgData name="Shipp, Stephanie S. (sss5sc)" userId="S::sss5sc@virginia.edu::32ad11e2-6e98-46b4-87f4-a31b3ad2ebba" providerId="AD" clId="Web-{3C8A891B-9207-CAC1-7766-883A8CDEA55C}" dt="2019-08-08T14:49:07.046" v="0"/>
        <pc:sldMkLst>
          <pc:docMk/>
          <pc:sldMk cId="3769377821" sldId="463"/>
        </pc:sldMkLst>
      </pc:sldChg>
      <pc:sldChg chg="modSp">
        <pc:chgData name="Shipp, Stephanie S. (sss5sc)" userId="S::sss5sc@virginia.edu::32ad11e2-6e98-46b4-87f4-a31b3ad2ebba" providerId="AD" clId="Web-{3C8A891B-9207-CAC1-7766-883A8CDEA55C}" dt="2019-08-08T14:50:40.674" v="13" actId="20577"/>
        <pc:sldMkLst>
          <pc:docMk/>
          <pc:sldMk cId="1093627582" sldId="525"/>
        </pc:sldMkLst>
        <pc:spChg chg="mod">
          <ac:chgData name="Shipp, Stephanie S. (sss5sc)" userId="S::sss5sc@virginia.edu::32ad11e2-6e98-46b4-87f4-a31b3ad2ebba" providerId="AD" clId="Web-{3C8A891B-9207-CAC1-7766-883A8CDEA55C}" dt="2019-08-08T14:50:40.674" v="13" actId="20577"/>
          <ac:spMkLst>
            <pc:docMk/>
            <pc:sldMk cId="1093627582" sldId="525"/>
            <ac:spMk id="4" creationId="{816E4FBE-9566-42C6-A343-A5B8F49CF090}"/>
          </ac:spMkLst>
        </pc:spChg>
      </pc:sldChg>
      <pc:sldChg chg="modSp">
        <pc:chgData name="Shipp, Stephanie S. (sss5sc)" userId="S::sss5sc@virginia.edu::32ad11e2-6e98-46b4-87f4-a31b3ad2ebba" providerId="AD" clId="Web-{3C8A891B-9207-CAC1-7766-883A8CDEA55C}" dt="2019-08-08T14:51:25.676" v="22" actId="20577"/>
        <pc:sldMkLst>
          <pc:docMk/>
          <pc:sldMk cId="2959219275" sldId="526"/>
        </pc:sldMkLst>
        <pc:spChg chg="mod">
          <ac:chgData name="Shipp, Stephanie S. (sss5sc)" userId="S::sss5sc@virginia.edu::32ad11e2-6e98-46b4-87f4-a31b3ad2ebba" providerId="AD" clId="Web-{3C8A891B-9207-CAC1-7766-883A8CDEA55C}" dt="2019-08-08T14:51:25.676" v="22" actId="20577"/>
          <ac:spMkLst>
            <pc:docMk/>
            <pc:sldMk cId="2959219275" sldId="526"/>
            <ac:spMk id="4" creationId="{B054613F-A13C-49FA-A98A-3733AD81D785}"/>
          </ac:spMkLst>
        </pc:spChg>
      </pc:sldChg>
    </pc:docChg>
  </pc:docChgLst>
  <pc:docChgLst>
    <pc:chgData name="Pietrowicz, Sean (sp3sd)" userId="S::sp3sd@virginia.edu::9d75db99-c872-4e43-b98e-1e42a901c6ac" providerId="AD" clId="Web-{D2985F4E-60D5-57AF-6486-3C1E87C0FF3D}"/>
    <pc:docChg chg="modSld">
      <pc:chgData name="Pietrowicz, Sean (sp3sd)" userId="S::sp3sd@virginia.edu::9d75db99-c872-4e43-b98e-1e42a901c6ac" providerId="AD" clId="Web-{D2985F4E-60D5-57AF-6486-3C1E87C0FF3D}" dt="2019-08-08T18:51:49.600" v="29" actId="20577"/>
      <pc:docMkLst>
        <pc:docMk/>
      </pc:docMkLst>
      <pc:sldChg chg="modSp">
        <pc:chgData name="Pietrowicz, Sean (sp3sd)" userId="S::sp3sd@virginia.edu::9d75db99-c872-4e43-b98e-1e42a901c6ac" providerId="AD" clId="Web-{D2985F4E-60D5-57AF-6486-3C1E87C0FF3D}" dt="2019-08-08T18:45:54.209" v="3" actId="20577"/>
        <pc:sldMkLst>
          <pc:docMk/>
          <pc:sldMk cId="1556872531" sldId="462"/>
        </pc:sldMkLst>
        <pc:spChg chg="mod">
          <ac:chgData name="Pietrowicz, Sean (sp3sd)" userId="S::sp3sd@virginia.edu::9d75db99-c872-4e43-b98e-1e42a901c6ac" providerId="AD" clId="Web-{D2985F4E-60D5-57AF-6486-3C1E87C0FF3D}" dt="2019-08-08T18:45:54.209" v="3" actId="20577"/>
          <ac:spMkLst>
            <pc:docMk/>
            <pc:sldMk cId="1556872531" sldId="462"/>
            <ac:spMk id="4" creationId="{A845A45B-3F52-47D9-937B-8563B61B804E}"/>
          </ac:spMkLst>
        </pc:spChg>
      </pc:sldChg>
      <pc:sldChg chg="modSp">
        <pc:chgData name="Pietrowicz, Sean (sp3sd)" userId="S::sp3sd@virginia.edu::9d75db99-c872-4e43-b98e-1e42a901c6ac" providerId="AD" clId="Web-{D2985F4E-60D5-57AF-6486-3C1E87C0FF3D}" dt="2019-08-08T18:51:49.600" v="29" actId="20577"/>
        <pc:sldMkLst>
          <pc:docMk/>
          <pc:sldMk cId="2347533150" sldId="465"/>
        </pc:sldMkLst>
        <pc:spChg chg="mod">
          <ac:chgData name="Pietrowicz, Sean (sp3sd)" userId="S::sp3sd@virginia.edu::9d75db99-c872-4e43-b98e-1e42a901c6ac" providerId="AD" clId="Web-{D2985F4E-60D5-57AF-6486-3C1E87C0FF3D}" dt="2019-08-08T18:51:49.600" v="29" actId="20577"/>
          <ac:spMkLst>
            <pc:docMk/>
            <pc:sldMk cId="2347533150" sldId="465"/>
            <ac:spMk id="4" creationId="{30DCF88F-19EE-48CF-8941-4846B46FDEB5}"/>
          </ac:spMkLst>
        </pc:spChg>
      </pc:sldChg>
    </pc:docChg>
  </pc:docChgLst>
  <pc:docChgLst>
    <pc:chgData name="Pocinki, Allegra (ap3xx)" userId="S::ap3xx@virginia.edu::c73fc737-9d1e-4dad-ba56-800ecea05c40" providerId="AD" clId="Web-{A6E7E3B4-B9E5-2EEC-84D3-B85210C4625B}"/>
    <pc:docChg chg="addSld modSld">
      <pc:chgData name="Pocinki, Allegra (ap3xx)" userId="S::ap3xx@virginia.edu::c73fc737-9d1e-4dad-ba56-800ecea05c40" providerId="AD" clId="Web-{A6E7E3B4-B9E5-2EEC-84D3-B85210C4625B}" dt="2019-08-08T18:59:30.046" v="82" actId="1076"/>
      <pc:docMkLst>
        <pc:docMk/>
      </pc:docMkLst>
      <pc:sldChg chg="addSp delSp modSp new">
        <pc:chgData name="Pocinki, Allegra (ap3xx)" userId="S::ap3xx@virginia.edu::c73fc737-9d1e-4dad-ba56-800ecea05c40" providerId="AD" clId="Web-{A6E7E3B4-B9E5-2EEC-84D3-B85210C4625B}" dt="2019-08-08T18:59:30.046" v="82" actId="1076"/>
        <pc:sldMkLst>
          <pc:docMk/>
          <pc:sldMk cId="320132640" sldId="532"/>
        </pc:sldMkLst>
        <pc:spChg chg="mod">
          <ac:chgData name="Pocinki, Allegra (ap3xx)" userId="S::ap3xx@virginia.edu::c73fc737-9d1e-4dad-ba56-800ecea05c40" providerId="AD" clId="Web-{A6E7E3B4-B9E5-2EEC-84D3-B85210C4625B}" dt="2019-08-08T18:57:07.088" v="20" actId="20577"/>
          <ac:spMkLst>
            <pc:docMk/>
            <pc:sldMk cId="320132640" sldId="532"/>
            <ac:spMk id="2" creationId="{D61004F5-DA39-4395-956A-8D12404C4814}"/>
          </ac:spMkLst>
        </pc:spChg>
        <pc:spChg chg="del">
          <ac:chgData name="Pocinki, Allegra (ap3xx)" userId="S::ap3xx@virginia.edu::c73fc737-9d1e-4dad-ba56-800ecea05c40" providerId="AD" clId="Web-{A6E7E3B4-B9E5-2EEC-84D3-B85210C4625B}" dt="2019-08-08T18:56:31.681" v="1"/>
          <ac:spMkLst>
            <pc:docMk/>
            <pc:sldMk cId="320132640" sldId="532"/>
            <ac:spMk id="4" creationId="{6969CD0C-B588-4852-9F89-B9837C9EAFD0}"/>
          </ac:spMkLst>
        </pc:spChg>
        <pc:spChg chg="add mod">
          <ac:chgData name="Pocinki, Allegra (ap3xx)" userId="S::ap3xx@virginia.edu::c73fc737-9d1e-4dad-ba56-800ecea05c40" providerId="AD" clId="Web-{A6E7E3B4-B9E5-2EEC-84D3-B85210C4625B}" dt="2019-08-08T18:58:57.125" v="61" actId="1076"/>
          <ac:spMkLst>
            <pc:docMk/>
            <pc:sldMk cId="320132640" sldId="532"/>
            <ac:spMk id="9" creationId="{59CD2B06-0295-4198-B6B6-7A2F28CF6A6E}"/>
          </ac:spMkLst>
        </pc:spChg>
        <pc:spChg chg="add mod">
          <ac:chgData name="Pocinki, Allegra (ap3xx)" userId="S::ap3xx@virginia.edu::c73fc737-9d1e-4dad-ba56-800ecea05c40" providerId="AD" clId="Web-{A6E7E3B4-B9E5-2EEC-84D3-B85210C4625B}" dt="2019-08-08T18:59:30.046" v="82" actId="1076"/>
          <ac:spMkLst>
            <pc:docMk/>
            <pc:sldMk cId="320132640" sldId="532"/>
            <ac:spMk id="10" creationId="{A07234D3-BE44-43E5-8C1B-EB808ADFCEF8}"/>
          </ac:spMkLst>
        </pc:spChg>
        <pc:picChg chg="add mod ord modCrop">
          <ac:chgData name="Pocinki, Allegra (ap3xx)" userId="S::ap3xx@virginia.edu::c73fc737-9d1e-4dad-ba56-800ecea05c40" providerId="AD" clId="Web-{A6E7E3B4-B9E5-2EEC-84D3-B85210C4625B}" dt="2019-08-08T18:58:04.059" v="36" actId="14100"/>
          <ac:picMkLst>
            <pc:docMk/>
            <pc:sldMk cId="320132640" sldId="532"/>
            <ac:picMk id="5" creationId="{4EB11A5F-BA86-48E1-8271-A381DF05CEF6}"/>
          </ac:picMkLst>
        </pc:picChg>
        <pc:picChg chg="add mod modCrop">
          <ac:chgData name="Pocinki, Allegra (ap3xx)" userId="S::ap3xx@virginia.edu::c73fc737-9d1e-4dad-ba56-800ecea05c40" providerId="AD" clId="Web-{A6E7E3B4-B9E5-2EEC-84D3-B85210C4625B}" dt="2019-08-08T18:57:58.121" v="35" actId="1076"/>
          <ac:picMkLst>
            <pc:docMk/>
            <pc:sldMk cId="320132640" sldId="532"/>
            <ac:picMk id="7" creationId="{A276B1A1-21B7-4445-9A3B-4EC857402C3B}"/>
          </ac:picMkLst>
        </pc:picChg>
      </pc:sldChg>
    </pc:docChg>
  </pc:docChgLst>
  <pc:docChgLst>
    <pc:chgData name="Pietrowicz, Sean (sp3sd)" userId="S::sp3sd@virginia.edu::9d75db99-c872-4e43-b98e-1e42a901c6ac" providerId="AD" clId="Web-{EF87D449-FE86-E240-AB9D-7E284731C286}"/>
    <pc:docChg chg="modSld">
      <pc:chgData name="Pietrowicz, Sean (sp3sd)" userId="S::sp3sd@virginia.edu::9d75db99-c872-4e43-b98e-1e42a901c6ac" providerId="AD" clId="Web-{EF87D449-FE86-E240-AB9D-7E284731C286}" dt="2019-08-08T13:29:51.162" v="199" actId="20577"/>
      <pc:docMkLst>
        <pc:docMk/>
      </pc:docMkLst>
      <pc:sldChg chg="modSp">
        <pc:chgData name="Pietrowicz, Sean (sp3sd)" userId="S::sp3sd@virginia.edu::9d75db99-c872-4e43-b98e-1e42a901c6ac" providerId="AD" clId="Web-{EF87D449-FE86-E240-AB9D-7E284731C286}" dt="2019-08-08T13:29:51.162" v="199" actId="20577"/>
        <pc:sldMkLst>
          <pc:docMk/>
          <pc:sldMk cId="888647081" sldId="466"/>
        </pc:sldMkLst>
        <pc:spChg chg="mod">
          <ac:chgData name="Pietrowicz, Sean (sp3sd)" userId="S::sp3sd@virginia.edu::9d75db99-c872-4e43-b98e-1e42a901c6ac" providerId="AD" clId="Web-{EF87D449-FE86-E240-AB9D-7E284731C286}" dt="2019-08-08T13:29:51.162" v="199" actId="20577"/>
          <ac:spMkLst>
            <pc:docMk/>
            <pc:sldMk cId="888647081" sldId="466"/>
            <ac:spMk id="5" creationId="{E706C73A-3106-48B6-9C65-ED36E5273F3F}"/>
          </ac:spMkLst>
        </pc:spChg>
      </pc:sldChg>
    </pc:docChg>
  </pc:docChgLst>
  <pc:docChgLst>
    <pc:chgData name="Pocinki, Allegra (ap3xx)" userId="S::ap3xx@virginia.edu::c73fc737-9d1e-4dad-ba56-800ecea05c40" providerId="AD" clId="Web-{DD232AC5-42C0-2AEE-D4DE-6175D4B78E9E}"/>
    <pc:docChg chg="addSld modSld">
      <pc:chgData name="Pocinki, Allegra (ap3xx)" userId="S::ap3xx@virginia.edu::c73fc737-9d1e-4dad-ba56-800ecea05c40" providerId="AD" clId="Web-{DD232AC5-42C0-2AEE-D4DE-6175D4B78E9E}" dt="2019-08-08T14:55:34.354" v="33" actId="1076"/>
      <pc:docMkLst>
        <pc:docMk/>
      </pc:docMkLst>
      <pc:sldChg chg="addSp delSp modSp">
        <pc:chgData name="Pocinki, Allegra (ap3xx)" userId="S::ap3xx@virginia.edu::c73fc737-9d1e-4dad-ba56-800ecea05c40" providerId="AD" clId="Web-{DD232AC5-42C0-2AEE-D4DE-6175D4B78E9E}" dt="2019-08-08T14:55:34.354" v="33" actId="1076"/>
        <pc:sldMkLst>
          <pc:docMk/>
          <pc:sldMk cId="1093627582" sldId="525"/>
        </pc:sldMkLst>
        <pc:spChg chg="mod">
          <ac:chgData name="Pocinki, Allegra (ap3xx)" userId="S::ap3xx@virginia.edu::c73fc737-9d1e-4dad-ba56-800ecea05c40" providerId="AD" clId="Web-{DD232AC5-42C0-2AEE-D4DE-6175D4B78E9E}" dt="2019-08-08T14:53:55.868" v="7" actId="20577"/>
          <ac:spMkLst>
            <pc:docMk/>
            <pc:sldMk cId="1093627582" sldId="525"/>
            <ac:spMk id="2" creationId="{FF48CA9D-40ED-411E-9C09-C1EEF31072A7}"/>
          </ac:spMkLst>
        </pc:spChg>
        <pc:spChg chg="mod">
          <ac:chgData name="Pocinki, Allegra (ap3xx)" userId="S::ap3xx@virginia.edu::c73fc737-9d1e-4dad-ba56-800ecea05c40" providerId="AD" clId="Web-{DD232AC5-42C0-2AEE-D4DE-6175D4B78E9E}" dt="2019-08-08T14:53:25.508" v="1" actId="20577"/>
          <ac:spMkLst>
            <pc:docMk/>
            <pc:sldMk cId="1093627582" sldId="525"/>
            <ac:spMk id="4" creationId="{816E4FBE-9566-42C6-A343-A5B8F49CF090}"/>
          </ac:spMkLst>
        </pc:spChg>
        <pc:picChg chg="add del mod">
          <ac:chgData name="Pocinki, Allegra (ap3xx)" userId="S::ap3xx@virginia.edu::c73fc737-9d1e-4dad-ba56-800ecea05c40" providerId="AD" clId="Web-{DD232AC5-42C0-2AEE-D4DE-6175D4B78E9E}" dt="2019-08-08T14:53:33.430" v="3"/>
          <ac:picMkLst>
            <pc:docMk/>
            <pc:sldMk cId="1093627582" sldId="525"/>
            <ac:picMk id="5" creationId="{FECB32DF-D7BE-4FB2-A424-BB5EE76B21AC}"/>
          </ac:picMkLst>
        </pc:picChg>
        <pc:picChg chg="mod">
          <ac:chgData name="Pocinki, Allegra (ap3xx)" userId="S::ap3xx@virginia.edu::c73fc737-9d1e-4dad-ba56-800ecea05c40" providerId="AD" clId="Web-{DD232AC5-42C0-2AEE-D4DE-6175D4B78E9E}" dt="2019-08-08T14:55:34.354" v="33" actId="1076"/>
          <ac:picMkLst>
            <pc:docMk/>
            <pc:sldMk cId="1093627582" sldId="525"/>
            <ac:picMk id="6" creationId="{22CAAD16-E3FE-4FB7-9FF0-7357ECC3F863}"/>
          </ac:picMkLst>
        </pc:picChg>
      </pc:sldChg>
      <pc:sldChg chg="addSp modSp new">
        <pc:chgData name="Pocinki, Allegra (ap3xx)" userId="S::ap3xx@virginia.edu::c73fc737-9d1e-4dad-ba56-800ecea05c40" providerId="AD" clId="Web-{DD232AC5-42C0-2AEE-D4DE-6175D4B78E9E}" dt="2019-08-08T14:54:52.634" v="32" actId="1076"/>
        <pc:sldMkLst>
          <pc:docMk/>
          <pc:sldMk cId="3068319886" sldId="531"/>
        </pc:sldMkLst>
        <pc:spChg chg="mod">
          <ac:chgData name="Pocinki, Allegra (ap3xx)" userId="S::ap3xx@virginia.edu::c73fc737-9d1e-4dad-ba56-800ecea05c40" providerId="AD" clId="Web-{DD232AC5-42C0-2AEE-D4DE-6175D4B78E9E}" dt="2019-08-08T14:54:30.259" v="17" actId="1076"/>
          <ac:spMkLst>
            <pc:docMk/>
            <pc:sldMk cId="3068319886" sldId="531"/>
            <ac:spMk id="2" creationId="{29882651-C912-4868-8CE5-76E11E09F8FE}"/>
          </ac:spMkLst>
        </pc:spChg>
        <pc:spChg chg="mod">
          <ac:chgData name="Pocinki, Allegra (ap3xx)" userId="S::ap3xx@virginia.edu::c73fc737-9d1e-4dad-ba56-800ecea05c40" providerId="AD" clId="Web-{DD232AC5-42C0-2AEE-D4DE-6175D4B78E9E}" dt="2019-08-08T14:54:44.119" v="31" actId="14100"/>
          <ac:spMkLst>
            <pc:docMk/>
            <pc:sldMk cId="3068319886" sldId="531"/>
            <ac:spMk id="4" creationId="{6FD0D671-B321-47B9-9EF4-A4EB081DB632}"/>
          </ac:spMkLst>
        </pc:spChg>
        <pc:picChg chg="add mod">
          <ac:chgData name="Pocinki, Allegra (ap3xx)" userId="S::ap3xx@virginia.edu::c73fc737-9d1e-4dad-ba56-800ecea05c40" providerId="AD" clId="Web-{DD232AC5-42C0-2AEE-D4DE-6175D4B78E9E}" dt="2019-08-08T14:54:52.634" v="32" actId="1076"/>
          <ac:picMkLst>
            <pc:docMk/>
            <pc:sldMk cId="3068319886" sldId="531"/>
            <ac:picMk id="5" creationId="{09195942-5742-45C3-9277-261D3B4CF5F4}"/>
          </ac:picMkLst>
        </pc:picChg>
      </pc:sldChg>
    </pc:docChg>
  </pc:docChgLst>
  <pc:docChgLst>
    <pc:chgData name="Shipp, Stephanie S. (sss5sc)" userId="S::sss5sc@virginia.edu::32ad11e2-6e98-46b4-87f4-a31b3ad2ebba" providerId="AD" clId="Web-{9AE33C00-4361-018C-8B6C-944752687A46}"/>
    <pc:docChg chg="modSld">
      <pc:chgData name="Shipp, Stephanie S. (sss5sc)" userId="S::sss5sc@virginia.edu::32ad11e2-6e98-46b4-87f4-a31b3ad2ebba" providerId="AD" clId="Web-{9AE33C00-4361-018C-8B6C-944752687A46}" dt="2019-08-07T17:32:52.768" v="17" actId="20577"/>
      <pc:docMkLst>
        <pc:docMk/>
      </pc:docMkLst>
      <pc:sldChg chg="modSp">
        <pc:chgData name="Shipp, Stephanie S. (sss5sc)" userId="S::sss5sc@virginia.edu::32ad11e2-6e98-46b4-87f4-a31b3ad2ebba" providerId="AD" clId="Web-{9AE33C00-4361-018C-8B6C-944752687A46}" dt="2019-08-07T17:30:53.435" v="5" actId="20577"/>
        <pc:sldMkLst>
          <pc:docMk/>
          <pc:sldMk cId="484255199" sldId="459"/>
        </pc:sldMkLst>
        <pc:spChg chg="mod">
          <ac:chgData name="Shipp, Stephanie S. (sss5sc)" userId="S::sss5sc@virginia.edu::32ad11e2-6e98-46b4-87f4-a31b3ad2ebba" providerId="AD" clId="Web-{9AE33C00-4361-018C-8B6C-944752687A46}" dt="2019-08-07T17:30:53.435" v="5" actId="20577"/>
          <ac:spMkLst>
            <pc:docMk/>
            <pc:sldMk cId="484255199" sldId="459"/>
            <ac:spMk id="2" creationId="{867646A7-F4F3-43B2-8005-E2E312850547}"/>
          </ac:spMkLst>
        </pc:spChg>
        <pc:spChg chg="mod">
          <ac:chgData name="Shipp, Stephanie S. (sss5sc)" userId="S::sss5sc@virginia.edu::32ad11e2-6e98-46b4-87f4-a31b3ad2ebba" providerId="AD" clId="Web-{9AE33C00-4361-018C-8B6C-944752687A46}" dt="2019-08-07T17:30:26.544" v="3" actId="20577"/>
          <ac:spMkLst>
            <pc:docMk/>
            <pc:sldMk cId="484255199" sldId="459"/>
            <ac:spMk id="6" creationId="{2D7DDD14-38AF-455C-B5FC-A9563F604A66}"/>
          </ac:spMkLst>
        </pc:spChg>
        <pc:spChg chg="mod">
          <ac:chgData name="Shipp, Stephanie S. (sss5sc)" userId="S::sss5sc@virginia.edu::32ad11e2-6e98-46b4-87f4-a31b3ad2ebba" providerId="AD" clId="Web-{9AE33C00-4361-018C-8B6C-944752687A46}" dt="2019-08-07T16:17:06.437" v="2" actId="20577"/>
          <ac:spMkLst>
            <pc:docMk/>
            <pc:sldMk cId="484255199" sldId="459"/>
            <ac:spMk id="10" creationId="{A5A18FBB-6BDD-4F81-A395-4CB2A933D2C6}"/>
          </ac:spMkLst>
        </pc:spChg>
      </pc:sldChg>
      <pc:sldChg chg="modSp">
        <pc:chgData name="Shipp, Stephanie S. (sss5sc)" userId="S::sss5sc@virginia.edu::32ad11e2-6e98-46b4-87f4-a31b3ad2ebba" providerId="AD" clId="Web-{9AE33C00-4361-018C-8B6C-944752687A46}" dt="2019-08-07T17:32:06.563" v="13" actId="20577"/>
        <pc:sldMkLst>
          <pc:docMk/>
          <pc:sldMk cId="1958547391" sldId="460"/>
        </pc:sldMkLst>
        <pc:spChg chg="mod">
          <ac:chgData name="Shipp, Stephanie S. (sss5sc)" userId="S::sss5sc@virginia.edu::32ad11e2-6e98-46b4-87f4-a31b3ad2ebba" providerId="AD" clId="Web-{9AE33C00-4361-018C-8B6C-944752687A46}" dt="2019-08-07T17:31:08.624" v="6" actId="20577"/>
          <ac:spMkLst>
            <pc:docMk/>
            <pc:sldMk cId="1958547391" sldId="460"/>
            <ac:spMk id="2" creationId="{0288A83C-A797-475E-BF5F-90DF16CBAC70}"/>
          </ac:spMkLst>
        </pc:spChg>
        <pc:spChg chg="mod">
          <ac:chgData name="Shipp, Stephanie S. (sss5sc)" userId="S::sss5sc@virginia.edu::32ad11e2-6e98-46b4-87f4-a31b3ad2ebba" providerId="AD" clId="Web-{9AE33C00-4361-018C-8B6C-944752687A46}" dt="2019-08-07T17:32:06.563" v="13" actId="20577"/>
          <ac:spMkLst>
            <pc:docMk/>
            <pc:sldMk cId="1958547391" sldId="460"/>
            <ac:spMk id="4" creationId="{7987E568-3EAA-4415-9286-FF9822A8185D}"/>
          </ac:spMkLst>
        </pc:spChg>
      </pc:sldChg>
      <pc:sldChg chg="modSp">
        <pc:chgData name="Shipp, Stephanie S. (sss5sc)" userId="S::sss5sc@virginia.edu::32ad11e2-6e98-46b4-87f4-a31b3ad2ebba" providerId="AD" clId="Web-{9AE33C00-4361-018C-8B6C-944752687A46}" dt="2019-08-07T17:32:50.502" v="15" actId="20577"/>
        <pc:sldMkLst>
          <pc:docMk/>
          <pc:sldMk cId="1950008071" sldId="520"/>
        </pc:sldMkLst>
        <pc:spChg chg="mod">
          <ac:chgData name="Shipp, Stephanie S. (sss5sc)" userId="S::sss5sc@virginia.edu::32ad11e2-6e98-46b4-87f4-a31b3ad2ebba" providerId="AD" clId="Web-{9AE33C00-4361-018C-8B6C-944752687A46}" dt="2019-08-07T17:32:28.939" v="14" actId="20577"/>
          <ac:spMkLst>
            <pc:docMk/>
            <pc:sldMk cId="1950008071" sldId="520"/>
            <ac:spMk id="6" creationId="{23274DE8-DA23-4C85-A56C-AD7DFBCFA4DE}"/>
          </ac:spMkLst>
        </pc:spChg>
        <pc:spChg chg="mod">
          <ac:chgData name="Shipp, Stephanie S. (sss5sc)" userId="S::sss5sc@virginia.edu::32ad11e2-6e98-46b4-87f4-a31b3ad2ebba" providerId="AD" clId="Web-{9AE33C00-4361-018C-8B6C-944752687A46}" dt="2019-08-07T17:32:50.502" v="15" actId="20577"/>
          <ac:spMkLst>
            <pc:docMk/>
            <pc:sldMk cId="1950008071" sldId="520"/>
            <ac:spMk id="8" creationId="{3E2B8EE7-3085-47E8-A798-50D0A1F7E09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8/8/2019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8/8/2019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dc.gov/brfss/annual_data/2017/pdf/2017_SMART_BRFSS_MMSA_Methodology-508.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lgn="ct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a:t>
            </a:fld>
            <a:endParaRPr lang="en-US"/>
          </a:p>
        </p:txBody>
      </p:sp>
    </p:spTree>
    <p:extLst>
      <p:ext uri="{BB962C8B-B14F-4D97-AF65-F5344CB8AC3E}">
        <p14:creationId xmlns:p14="http://schemas.microsoft.com/office/powerpoint/2010/main" val="3300377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t>Q – how does County Health Rankings use these data? We don't know – it just says they use BRFSS as a source, but you can't get any lower than MMSA. All we know is from BRFSS: A county name was collected from the respondent during the demographics section of the interview. The name of the county was used to determine the corresponding American National Standards Institute (ANSI) county code; this code was retained as a variable in the data set. The data record from an interview with a respondent was assigned to an MMSA on the basis of the county code.</a:t>
            </a:r>
          </a:p>
          <a:p>
            <a:endParaRPr lang="en-US">
              <a:cs typeface="Calibri"/>
            </a:endParaRPr>
          </a:p>
          <a:p>
            <a:r>
              <a:rPr lang="en-US">
                <a:hlinkClick r:id="rId3"/>
              </a:rPr>
              <a:t>https://www.cdc.gov/brfss/annual_data/2017/pdf/2017_SMART_BRFSS_MMSA_Methodology-508.pdf</a:t>
            </a:r>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24</a:t>
            </a:fld>
            <a:endParaRPr lang="en-US"/>
          </a:p>
        </p:txBody>
      </p:sp>
    </p:spTree>
    <p:extLst>
      <p:ext uri="{BB962C8B-B14F-4D97-AF65-F5344CB8AC3E}">
        <p14:creationId xmlns:p14="http://schemas.microsoft.com/office/powerpoint/2010/main" val="58269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Jessica</a:t>
            </a:r>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311363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3705589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Jessica</a:t>
            </a:r>
          </a:p>
        </p:txBody>
      </p:sp>
      <p:sp>
        <p:nvSpPr>
          <p:cNvPr id="4" name="Slide Number Placeholder 3"/>
          <p:cNvSpPr>
            <a:spLocks noGrp="1"/>
          </p:cNvSpPr>
          <p:nvPr>
            <p:ph type="sldNum" sz="quarter" idx="5"/>
          </p:nvPr>
        </p:nvSpPr>
        <p:spPr/>
        <p:txBody>
          <a:bodyPr/>
          <a:lstStyle/>
          <a:p>
            <a:fld id="{5B8E8C4F-731C-F24D-9A9E-B4D5C84CE44D}" type="slidenum">
              <a:rPr lang="en-US" smtClean="0"/>
              <a:t>4</a:t>
            </a:fld>
            <a:endParaRPr lang="en-US"/>
          </a:p>
        </p:txBody>
      </p:sp>
    </p:spTree>
    <p:extLst>
      <p:ext uri="{BB962C8B-B14F-4D97-AF65-F5344CB8AC3E}">
        <p14:creationId xmlns:p14="http://schemas.microsoft.com/office/powerpoint/2010/main" val="206133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SDAD is conducting research using multiple sources of DOD and Army data to create constructs to measure performance and behaviors. </a:t>
            </a:r>
          </a:p>
          <a:p>
            <a:r>
              <a:rPr lang="en-US">
                <a:cs typeface="Calibri"/>
              </a:rPr>
              <a:t>This summer, we are working on one aspect of this measurement: How is community embeddedness defined? What are factors that define community embeddedness? If we can measure this, then we may include measures of community embeddedness in the constructs (the larger SDAD project)</a:t>
            </a:r>
          </a:p>
        </p:txBody>
      </p:sp>
      <p:sp>
        <p:nvSpPr>
          <p:cNvPr id="4" name="Slide Number Placeholder 3"/>
          <p:cNvSpPr>
            <a:spLocks noGrp="1"/>
          </p:cNvSpPr>
          <p:nvPr>
            <p:ph type="sldNum" sz="quarter" idx="5"/>
          </p:nvPr>
        </p:nvSpPr>
        <p:spPr/>
        <p:txBody>
          <a:bodyPr/>
          <a:lstStyle/>
          <a:p>
            <a:fld id="{5B8E8C4F-731C-F24D-9A9E-B4D5C84CE44D}" type="slidenum">
              <a:rPr lang="en-US" smtClean="0"/>
              <a:t>6</a:t>
            </a:fld>
            <a:endParaRPr lang="en-US"/>
          </a:p>
        </p:txBody>
      </p:sp>
    </p:spTree>
    <p:extLst>
      <p:ext uri="{BB962C8B-B14F-4D97-AF65-F5344CB8AC3E}">
        <p14:creationId xmlns:p14="http://schemas.microsoft.com/office/powerpoint/2010/main" val="334577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None/>
            </a:pPr>
            <a:r>
              <a:rPr lang="en-US" sz="1200">
                <a:cs typeface="Calibri"/>
              </a:rPr>
              <a:t>An investigation into previous literature on this field of embeddedness revealed several insights:</a:t>
            </a:r>
          </a:p>
          <a:p>
            <a:r>
              <a:rPr lang="en-US" sz="1200">
                <a:cs typeface="Calibri"/>
              </a:rPr>
              <a:t>Job embeddedness and community embeddedness have been calculated in previous studies from </a:t>
            </a:r>
            <a:r>
              <a:rPr lang="en-US" sz="1200" kern="1200">
                <a:solidFill>
                  <a:schemeClr val="accent6">
                    <a:lumMod val="75000"/>
                  </a:schemeClr>
                </a:solidFill>
                <a:latin typeface="+mn-lt"/>
                <a:ea typeface="+mn-ea"/>
                <a:cs typeface="Calibri"/>
              </a:rPr>
              <a:t>survey data</a:t>
            </a:r>
            <a:r>
              <a:rPr lang="en-US" sz="1200">
                <a:solidFill>
                  <a:schemeClr val="accent6">
                    <a:lumMod val="75000"/>
                  </a:schemeClr>
                </a:solidFill>
                <a:cs typeface="Calibri"/>
              </a:rPr>
              <a:t> </a:t>
            </a:r>
            <a:r>
              <a:rPr lang="en-US" sz="1200">
                <a:cs typeface="Calibri"/>
              </a:rPr>
              <a:t>collected for these specific studies. </a:t>
            </a:r>
            <a:r>
              <a:rPr lang="en-US" sz="1200" b="1">
                <a:solidFill>
                  <a:schemeClr val="accent6">
                    <a:lumMod val="75000"/>
                  </a:schemeClr>
                </a:solidFill>
                <a:cs typeface="Calibri"/>
              </a:rPr>
              <a:t>Our goal to create a metric using existing publicly available data will require a different approach.</a:t>
            </a:r>
          </a:p>
          <a:p>
            <a:r>
              <a:rPr lang="en-US" sz="1200">
                <a:cs typeface="Calibri"/>
              </a:rPr>
              <a:t>Previous studies have  interviewed employees of industries with high turnover and many competitors (grocery stores, hospitals, etc.). One's propensity to leave a high-turnover industry has been measured with several metrics that do not translate (interest in industry alternatives, networking behavior, employment shocks).</a:t>
            </a:r>
          </a:p>
          <a:p>
            <a:r>
              <a:rPr lang="en-US" sz="1200" b="1">
                <a:solidFill>
                  <a:schemeClr val="accent6">
                    <a:lumMod val="75000"/>
                  </a:schemeClr>
                </a:solidFill>
                <a:cs typeface="Calibri"/>
              </a:rPr>
              <a:t>Overarching concepts of community embeddedness remain relevant: social links made within an individual's community, quality of community fit, sacrifices made to live in community. </a:t>
            </a:r>
            <a:r>
              <a:rPr lang="en-US" sz="1200">
                <a:cs typeface="Calibri"/>
              </a:rPr>
              <a:t>We sought to capture the spirit of these categories while utilizing</a:t>
            </a:r>
            <a:r>
              <a:rPr lang="en-US" sz="1200">
                <a:ea typeface="+mn-lt"/>
                <a:cs typeface="+mn-lt"/>
              </a:rPr>
              <a:t> publicly available data sources.</a:t>
            </a:r>
          </a:p>
          <a:p>
            <a:r>
              <a:rPr lang="en-US" sz="1200">
                <a:ea typeface="+mn-lt"/>
                <a:cs typeface="+mn-lt"/>
              </a:rPr>
              <a:t>Without individual soldier data, we cannot apply the techniques developed by previous papers to measure embeddedness. Instead, </a:t>
            </a:r>
            <a:r>
              <a:rPr lang="en-US" sz="1200" b="1">
                <a:solidFill>
                  <a:schemeClr val="accent6">
                    <a:lumMod val="75000"/>
                  </a:schemeClr>
                </a:solidFill>
                <a:ea typeface="+mn-lt"/>
                <a:cs typeface="+mn-lt"/>
              </a:rPr>
              <a:t>we are measuring overall community involvement around Army posts as a proxy for how involved soldiers can become in these communities.</a:t>
            </a:r>
            <a:r>
              <a:rPr lang="en-US" sz="1200" b="1">
                <a:solidFill>
                  <a:schemeClr val="accent6"/>
                </a:solidFill>
                <a:ea typeface="+mn-lt"/>
                <a:cs typeface="+mn-lt"/>
              </a:rPr>
              <a:t> </a:t>
            </a:r>
            <a:r>
              <a:rPr lang="en-US" sz="1200">
                <a:ea typeface="+mn-lt"/>
                <a:cs typeface="+mn-lt"/>
              </a:rPr>
              <a:t>Maximizing the appropriateness of this measure will be a primary challenge of this project.</a:t>
            </a:r>
          </a:p>
        </p:txBody>
      </p:sp>
      <p:sp>
        <p:nvSpPr>
          <p:cNvPr id="4" name="Slide Number Placeholder 3"/>
          <p:cNvSpPr>
            <a:spLocks noGrp="1"/>
          </p:cNvSpPr>
          <p:nvPr>
            <p:ph type="sldNum" sz="quarter" idx="5"/>
          </p:nvPr>
        </p:nvSpPr>
        <p:spPr/>
        <p:txBody>
          <a:bodyPr/>
          <a:lstStyle/>
          <a:p>
            <a:fld id="{5B8E8C4F-731C-F24D-9A9E-B4D5C84CE44D}" type="slidenum">
              <a:rPr lang="en-US" smtClean="0"/>
              <a:t>8</a:t>
            </a:fld>
            <a:endParaRPr lang="en-US"/>
          </a:p>
        </p:txBody>
      </p:sp>
    </p:spTree>
    <p:extLst>
      <p:ext uri="{BB962C8B-B14F-4D97-AF65-F5344CB8AC3E}">
        <p14:creationId xmlns:p14="http://schemas.microsoft.com/office/powerpoint/2010/main" val="305280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3052201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282356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12</a:t>
            </a:fld>
            <a:endParaRPr lang="en-US"/>
          </a:p>
        </p:txBody>
      </p:sp>
    </p:spTree>
    <p:extLst>
      <p:ext uri="{BB962C8B-B14F-4D97-AF65-F5344CB8AC3E}">
        <p14:creationId xmlns:p14="http://schemas.microsoft.com/office/powerpoint/2010/main" val="1626109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201-093D-A843-95D0-1BCBB4EFAF40}"/>
              </a:ext>
            </a:extLst>
          </p:cNvPr>
          <p:cNvSpPr>
            <a:spLocks noGrp="1"/>
          </p:cNvSpPr>
          <p:nvPr>
            <p:ph type="ctrTitle"/>
          </p:nvPr>
        </p:nvSpPr>
        <p:spPr>
          <a:xfrm>
            <a:off x="1371600" y="1122363"/>
            <a:ext cx="82296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5A9F8B-958D-8746-8B32-5B34DE152AF1}"/>
              </a:ext>
            </a:extLst>
          </p:cNvPr>
          <p:cNvSpPr>
            <a:spLocks noGrp="1"/>
          </p:cNvSpPr>
          <p:nvPr>
            <p:ph type="subTitle" idx="1"/>
          </p:nvPr>
        </p:nvSpPr>
        <p:spPr>
          <a:xfrm>
            <a:off x="1371600" y="3602038"/>
            <a:ext cx="8229600" cy="1655762"/>
          </a:xfrm>
        </p:spPr>
        <p:txBody>
          <a:bodyPr/>
          <a:lstStyle>
            <a:lvl1pPr marL="0" indent="0" algn="ctr">
              <a:buNone/>
              <a:defRPr sz="1800"/>
            </a:lvl1pPr>
            <a:lvl2pPr marL="342907" indent="0" algn="ctr">
              <a:buNone/>
              <a:defRPr sz="1500"/>
            </a:lvl2pPr>
            <a:lvl3pPr marL="685814" indent="0" algn="ctr">
              <a:buNone/>
              <a:defRPr sz="1350"/>
            </a:lvl3pPr>
            <a:lvl4pPr marL="1028721" indent="0" algn="ctr">
              <a:buNone/>
              <a:defRPr sz="1200"/>
            </a:lvl4pPr>
            <a:lvl5pPr marL="1371627" indent="0" algn="ctr">
              <a:buNone/>
              <a:defRPr sz="1200"/>
            </a:lvl5pPr>
            <a:lvl6pPr marL="1714534" indent="0" algn="ctr">
              <a:buNone/>
              <a:defRPr sz="1200"/>
            </a:lvl6pPr>
            <a:lvl7pPr marL="2057441" indent="0" algn="ctr">
              <a:buNone/>
              <a:defRPr sz="1200"/>
            </a:lvl7pPr>
            <a:lvl8pPr marL="2400348" indent="0" algn="ctr">
              <a:buNone/>
              <a:defRPr sz="1200"/>
            </a:lvl8pPr>
            <a:lvl9pPr marL="2743255"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342F136-76F8-9F4B-AD1E-3CA6C28C3912}"/>
              </a:ext>
            </a:extLst>
          </p:cNvPr>
          <p:cNvSpPr>
            <a:spLocks noGrp="1"/>
          </p:cNvSpPr>
          <p:nvPr>
            <p:ph type="dt" sz="half" idx="10"/>
          </p:nvPr>
        </p:nvSpPr>
        <p:spPr/>
        <p:txBody>
          <a:bodyPr/>
          <a:lstStyle/>
          <a:p>
            <a:fld id="{73E3D589-E13C-A744-A62B-8EB636F649CA}" type="datetimeFigureOut">
              <a:rPr lang="en-US" smtClean="0"/>
              <a:t>8/8/2019</a:t>
            </a:fld>
            <a:endParaRPr lang="en-US"/>
          </a:p>
        </p:txBody>
      </p:sp>
      <p:sp>
        <p:nvSpPr>
          <p:cNvPr id="5" name="Footer Placeholder 4">
            <a:extLst>
              <a:ext uri="{FF2B5EF4-FFF2-40B4-BE49-F238E27FC236}">
                <a16:creationId xmlns:a16="http://schemas.microsoft.com/office/drawing/2014/main" id="{9B4F27F3-08F4-DD44-8FBC-B432EA82F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57E8A-22AA-6E49-8322-94A7D781CC3C}"/>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170369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1161919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320991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1035682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754380" y="365127"/>
            <a:ext cx="946404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754380" y="1143000"/>
            <a:ext cx="946404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53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1" y="5786967"/>
            <a:ext cx="5821680" cy="402160"/>
          </a:xfrm>
          <a:prstGeom prst="rect">
            <a:avLst/>
          </a:prstGeom>
        </p:spPr>
        <p:txBody>
          <a:bodyPr vert="horz"/>
          <a:lstStyle>
            <a:lvl1pPr marL="0" indent="0">
              <a:buFontTx/>
              <a:buNone/>
              <a:defRPr sz="18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26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354900445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3605784" y="2006600"/>
            <a:ext cx="3816096" cy="3886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737360" y="22987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1957604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62870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8997792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910235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6"/>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4439999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0" y="5786967"/>
            <a:ext cx="5821680"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9F54-2D85-724D-AD11-347845B43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023FC5-27F7-6746-8AAA-C5AAB39AC0A0}"/>
              </a:ext>
            </a:extLst>
          </p:cNvPr>
          <p:cNvSpPr>
            <a:spLocks noGrp="1"/>
          </p:cNvSpPr>
          <p:nvPr>
            <p:ph sz="half" idx="1"/>
          </p:nvPr>
        </p:nvSpPr>
        <p:spPr>
          <a:xfrm>
            <a:off x="7543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C6D98-D36D-FD48-AE79-FA1BE03ADBF6}"/>
              </a:ext>
            </a:extLst>
          </p:cNvPr>
          <p:cNvSpPr>
            <a:spLocks noGrp="1"/>
          </p:cNvSpPr>
          <p:nvPr>
            <p:ph sz="half" idx="2"/>
          </p:nvPr>
        </p:nvSpPr>
        <p:spPr>
          <a:xfrm>
            <a:off x="55549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5ABDDD-3F7E-E542-8D10-B52C12A492FB}"/>
              </a:ext>
            </a:extLst>
          </p:cNvPr>
          <p:cNvSpPr>
            <a:spLocks noGrp="1"/>
          </p:cNvSpPr>
          <p:nvPr>
            <p:ph type="dt" sz="half" idx="10"/>
          </p:nvPr>
        </p:nvSpPr>
        <p:spPr/>
        <p:txBody>
          <a:bodyPr/>
          <a:lstStyle/>
          <a:p>
            <a:fld id="{73E3D589-E13C-A744-A62B-8EB636F649CA}" type="datetimeFigureOut">
              <a:rPr lang="en-US" smtClean="0"/>
              <a:t>8/8/2019</a:t>
            </a:fld>
            <a:endParaRPr lang="en-US"/>
          </a:p>
        </p:txBody>
      </p:sp>
      <p:sp>
        <p:nvSpPr>
          <p:cNvPr id="6" name="Footer Placeholder 5">
            <a:extLst>
              <a:ext uri="{FF2B5EF4-FFF2-40B4-BE49-F238E27FC236}">
                <a16:creationId xmlns:a16="http://schemas.microsoft.com/office/drawing/2014/main" id="{51917635-CA7B-184F-82F7-40259A77A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D912B-D4F8-2342-AD01-CC749AD2256B}"/>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2000206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F09A-0EB1-2F42-9BA2-E54A31464E3D}"/>
              </a:ext>
            </a:extLst>
          </p:cNvPr>
          <p:cNvSpPr>
            <a:spLocks noGrp="1"/>
          </p:cNvSpPr>
          <p:nvPr>
            <p:ph type="title"/>
          </p:nvPr>
        </p:nvSpPr>
        <p:spPr>
          <a:xfrm>
            <a:off x="755810" y="457200"/>
            <a:ext cx="3539014"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AFA5E50-8AC6-5E4F-A1B9-F416496B8C83}"/>
              </a:ext>
            </a:extLst>
          </p:cNvPr>
          <p:cNvSpPr>
            <a:spLocks noGrp="1"/>
          </p:cNvSpPr>
          <p:nvPr>
            <p:ph idx="1"/>
          </p:nvPr>
        </p:nvSpPr>
        <p:spPr>
          <a:xfrm>
            <a:off x="4664869" y="987429"/>
            <a:ext cx="555498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8FFB5-DE7D-A145-BE64-0B5946650CDA}"/>
              </a:ext>
            </a:extLst>
          </p:cNvPr>
          <p:cNvSpPr>
            <a:spLocks noGrp="1"/>
          </p:cNvSpPr>
          <p:nvPr>
            <p:ph type="body" sz="half" idx="2"/>
          </p:nvPr>
        </p:nvSpPr>
        <p:spPr>
          <a:xfrm>
            <a:off x="755810" y="2057400"/>
            <a:ext cx="3539014" cy="3811588"/>
          </a:xfrm>
        </p:spPr>
        <p:txBody>
          <a:bodyPr/>
          <a:lstStyle>
            <a:lvl1pPr marL="0" indent="0">
              <a:buNone/>
              <a:defRPr sz="1200"/>
            </a:lvl1pPr>
            <a:lvl2pPr marL="342907" indent="0">
              <a:buNone/>
              <a:defRPr sz="1050"/>
            </a:lvl2pPr>
            <a:lvl3pPr marL="685814" indent="0">
              <a:buNone/>
              <a:defRPr sz="900"/>
            </a:lvl3pPr>
            <a:lvl4pPr marL="1028721" indent="0">
              <a:buNone/>
              <a:defRPr sz="750"/>
            </a:lvl4pPr>
            <a:lvl5pPr marL="1371627" indent="0">
              <a:buNone/>
              <a:defRPr sz="750"/>
            </a:lvl5pPr>
            <a:lvl6pPr marL="1714534" indent="0">
              <a:buNone/>
              <a:defRPr sz="750"/>
            </a:lvl6pPr>
            <a:lvl7pPr marL="2057441" indent="0">
              <a:buNone/>
              <a:defRPr sz="750"/>
            </a:lvl7pPr>
            <a:lvl8pPr marL="2400348" indent="0">
              <a:buNone/>
              <a:defRPr sz="750"/>
            </a:lvl8pPr>
            <a:lvl9pPr marL="2743255"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17A2DAA-742C-AF4A-AB4F-E6170530624C}"/>
              </a:ext>
            </a:extLst>
          </p:cNvPr>
          <p:cNvSpPr>
            <a:spLocks noGrp="1"/>
          </p:cNvSpPr>
          <p:nvPr>
            <p:ph type="dt" sz="half" idx="10"/>
          </p:nvPr>
        </p:nvSpPr>
        <p:spPr/>
        <p:txBody>
          <a:bodyPr/>
          <a:lstStyle/>
          <a:p>
            <a:fld id="{73E3D589-E13C-A744-A62B-8EB636F649CA}" type="datetimeFigureOut">
              <a:rPr lang="en-US" smtClean="0"/>
              <a:t>8/8/2019</a:t>
            </a:fld>
            <a:endParaRPr lang="en-US"/>
          </a:p>
        </p:txBody>
      </p:sp>
      <p:sp>
        <p:nvSpPr>
          <p:cNvPr id="6" name="Footer Placeholder 5">
            <a:extLst>
              <a:ext uri="{FF2B5EF4-FFF2-40B4-BE49-F238E27FC236}">
                <a16:creationId xmlns:a16="http://schemas.microsoft.com/office/drawing/2014/main" id="{AB6328FB-7FD4-BE4A-9581-7AB4F5DA8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EA869-553C-F34E-89E8-39FCE98BF466}"/>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42102671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6.emf"/><Relationship Id="rId2" Type="http://schemas.openxmlformats.org/officeDocument/2006/relationships/slideLayout" Target="../slideLayouts/slideLayout4.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1.jp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6.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9.xml"/><Relationship Id="rId7" Type="http://schemas.openxmlformats.org/officeDocument/2006/relationships/image" Target="../media/image1.jp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5.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22.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6.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7.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33.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0160"/>
            <a:ext cx="109728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userDrawn="1"/>
        </p:nvPicPr>
        <p:blipFill rotWithShape="1">
          <a:blip r:embed="rId4">
            <a:extLst>
              <a:ext uri="{28A0092B-C50C-407E-A947-70E740481C1C}">
                <a14:useLocalDpi xmlns:a14="http://schemas.microsoft.com/office/drawing/2010/main" val="0"/>
              </a:ext>
            </a:extLst>
          </a:blip>
          <a:srcRect r="60437"/>
          <a:stretch/>
        </p:blipFill>
        <p:spPr>
          <a:xfrm>
            <a:off x="1042736" y="3207555"/>
            <a:ext cx="8983579"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userDrawn="1"/>
        </p:nvPicPr>
        <p:blipFill>
          <a:blip r:embed="rId5"/>
          <a:stretch>
            <a:fillRect/>
          </a:stretch>
        </p:blipFill>
        <p:spPr>
          <a:xfrm>
            <a:off x="1432850" y="5546197"/>
            <a:ext cx="8203352" cy="1176711"/>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05243" y="329678"/>
            <a:ext cx="3340520"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8" name="Picture 7" descr="UVA_Primary_white.eps"/>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6"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brushedge_solid_blu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9"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sp>
        <p:nvSpPr>
          <p:cNvPr id="8"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1"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7647" y="277922"/>
            <a:ext cx="1690094" cy="347190"/>
          </a:xfrm>
          <a:prstGeom prst="rect">
            <a:avLst/>
          </a:prstGeom>
        </p:spPr>
      </p:pic>
      <p:sp>
        <p:nvSpPr>
          <p:cNvPr id="10"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 id="2147483682" r:id="rId6"/>
    <p:sldLayoutId id="2147483683" r:id="rId7"/>
    <p:sldLayoutId id="2147483684" r:id="rId8"/>
    <p:sldLayoutId id="2147483685" r:id="rId9"/>
    <p:sldLayoutId id="2147483692" r:id="rId10"/>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7653" y="457200"/>
            <a:ext cx="10990453" cy="6974051"/>
          </a:xfrm>
          <a:prstGeom prst="rect">
            <a:avLst/>
          </a:prstGeom>
        </p:spPr>
      </p:pic>
      <p:sp>
        <p:nvSpPr>
          <p:cNvPr id="9"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156"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9730" y="277922"/>
            <a:ext cx="1690094"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trinker/sentimentr#comparing-sentimentr-syuzhet-meanr-and-stanford"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14.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healthypeople.gov/2020/topics-objectives/topic/social-determinants-of-health" TargetMode="External"/><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646A7-F4F3-43B2-8005-E2E312850547}"/>
              </a:ext>
            </a:extLst>
          </p:cNvPr>
          <p:cNvSpPr>
            <a:spLocks noGrp="1"/>
          </p:cNvSpPr>
          <p:nvPr>
            <p:ph type="body" sz="quarter" idx="10"/>
          </p:nvPr>
        </p:nvSpPr>
        <p:spPr>
          <a:xfrm>
            <a:off x="1019072" y="1292477"/>
            <a:ext cx="8934656" cy="1952283"/>
          </a:xfrm>
        </p:spPr>
        <p:txBody>
          <a:bodyPr vert="horz" anchor="t"/>
          <a:lstStyle/>
          <a:p>
            <a:pPr>
              <a:spcBef>
                <a:spcPts val="0"/>
              </a:spcBef>
            </a:pPr>
            <a:r>
              <a:rPr lang="en-US" sz="3500" b="1" i="1">
                <a:solidFill>
                  <a:srgbClr val="E57200"/>
                </a:solidFill>
                <a:latin typeface="Franklin Gothic Demi"/>
                <a:cs typeface="Calibri"/>
              </a:rPr>
              <a:t>Army Research Institute</a:t>
            </a:r>
          </a:p>
          <a:p>
            <a:pPr>
              <a:spcBef>
                <a:spcPts val="0"/>
              </a:spcBef>
            </a:pPr>
            <a:r>
              <a:rPr lang="en-US" sz="3500">
                <a:latin typeface="Franklin Gothic Demi"/>
                <a:cs typeface="Calibri"/>
              </a:rPr>
              <a:t>Measuring Community Embeddedness Near Army Installations: A Feasibility Study</a:t>
            </a:r>
          </a:p>
        </p:txBody>
      </p:sp>
      <p:sp>
        <p:nvSpPr>
          <p:cNvPr id="6" name="Text Placeholder 5">
            <a:extLst>
              <a:ext uri="{FF2B5EF4-FFF2-40B4-BE49-F238E27FC236}">
                <a16:creationId xmlns:a16="http://schemas.microsoft.com/office/drawing/2014/main" id="{2D7DDD14-38AF-455C-B5FC-A9563F604A66}"/>
              </a:ext>
            </a:extLst>
          </p:cNvPr>
          <p:cNvSpPr>
            <a:spLocks noGrp="1"/>
          </p:cNvSpPr>
          <p:nvPr>
            <p:ph type="body" sz="quarter" idx="12"/>
          </p:nvPr>
        </p:nvSpPr>
        <p:spPr>
          <a:xfrm>
            <a:off x="10885" y="4796377"/>
            <a:ext cx="10972800" cy="419581"/>
          </a:xfrm>
        </p:spPr>
        <p:txBody>
          <a:bodyPr vert="horz" anchor="t"/>
          <a:lstStyle/>
          <a:p>
            <a:r>
              <a:rPr lang="en-US" sz="2000">
                <a:latin typeface="Franklin Gothic Demi"/>
                <a:cs typeface="Calibri"/>
              </a:rPr>
              <a:t>August 8, 2019</a:t>
            </a:r>
          </a:p>
        </p:txBody>
      </p:sp>
      <p:sp>
        <p:nvSpPr>
          <p:cNvPr id="4" name="Slide Number Placeholder 3">
            <a:extLst>
              <a:ext uri="{FF2B5EF4-FFF2-40B4-BE49-F238E27FC236}">
                <a16:creationId xmlns:a16="http://schemas.microsoft.com/office/drawing/2014/main" id="{88087D2C-4CF7-4AF9-A027-160D6220332F}"/>
              </a:ext>
            </a:extLst>
          </p:cNvPr>
          <p:cNvSpPr>
            <a:spLocks noGrp="1"/>
          </p:cNvSpPr>
          <p:nvPr>
            <p:ph type="sldNum" sz="quarter" idx="4294967295"/>
          </p:nvPr>
        </p:nvSpPr>
        <p:spPr>
          <a:xfrm>
            <a:off x="0" y="6156325"/>
            <a:ext cx="1920875" cy="328613"/>
          </a:xfrm>
          <a:prstGeom prst="rect">
            <a:avLst/>
          </a:prstGeom>
        </p:spPr>
        <p:txBody>
          <a:bodyPr/>
          <a:lstStyle/>
          <a:p>
            <a:fld id="{0F418C06-167A-E646-9EF6-18275B625F6B}" type="slidenum">
              <a:rPr lang="en-US" smtClean="0"/>
              <a:pPr/>
              <a:t>1</a:t>
            </a:fld>
            <a:endParaRPr lang="en-US"/>
          </a:p>
        </p:txBody>
      </p:sp>
      <p:sp>
        <p:nvSpPr>
          <p:cNvPr id="10" name="Text Placeholder 5">
            <a:extLst>
              <a:ext uri="{FF2B5EF4-FFF2-40B4-BE49-F238E27FC236}">
                <a16:creationId xmlns:a16="http://schemas.microsoft.com/office/drawing/2014/main" id="{A5A18FBB-6BDD-4F81-A395-4CB2A933D2C6}"/>
              </a:ext>
            </a:extLst>
          </p:cNvPr>
          <p:cNvSpPr txBox="1">
            <a:spLocks/>
          </p:cNvSpPr>
          <p:nvPr/>
        </p:nvSpPr>
        <p:spPr>
          <a:xfrm>
            <a:off x="-2610" y="3476701"/>
            <a:ext cx="10972800" cy="1118409"/>
          </a:xfrm>
          <a:prstGeom prst="rect">
            <a:avLst/>
          </a:prstGeom>
        </p:spPr>
        <p:txBody>
          <a:bodyPr vert="horz" anchor="t"/>
          <a:lstStyle>
            <a:lvl1pPr marL="0" indent="0" algn="ctr" defTabSz="457209" rtl="0" eaLnBrk="1" latinLnBrk="0" hangingPunct="1">
              <a:spcBef>
                <a:spcPct val="20000"/>
              </a:spcBef>
              <a:buFontTx/>
              <a:buNone/>
              <a:defRPr sz="2800" kern="1200" baseline="0">
                <a:solidFill>
                  <a:schemeClr val="bg1"/>
                </a:solidFill>
                <a:latin typeface="ITC Franklin Gothic Std Book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00">
                <a:latin typeface="Franklin Gothic Book"/>
                <a:cs typeface="Calibri"/>
              </a:rPr>
              <a:t>DSPG Team: Jessica Keast (Smith College), Sean Pietrowicz (University of Notre Dame), </a:t>
            </a:r>
            <a:br>
              <a:rPr lang="en-US" sz="1800">
                <a:latin typeface="Franklin Gothic Book"/>
                <a:cs typeface="Calibri"/>
              </a:rPr>
            </a:br>
            <a:r>
              <a:rPr lang="en-US" sz="1800">
                <a:latin typeface="Franklin Gothic Book"/>
                <a:cs typeface="Calibri"/>
              </a:rPr>
              <a:t>Allegra </a:t>
            </a:r>
            <a:r>
              <a:rPr lang="en-US" sz="1800" err="1">
                <a:latin typeface="Franklin Gothic Book"/>
                <a:cs typeface="Calibri"/>
              </a:rPr>
              <a:t>Pocinki</a:t>
            </a:r>
            <a:r>
              <a:rPr lang="en-US" sz="1800">
                <a:latin typeface="Franklin Gothic Book"/>
                <a:cs typeface="Calibri"/>
              </a:rPr>
              <a:t> (Rutgers)</a:t>
            </a:r>
          </a:p>
          <a:p>
            <a:pPr>
              <a:spcBef>
                <a:spcPts val="0"/>
              </a:spcBef>
            </a:pPr>
            <a:r>
              <a:rPr lang="en-US" sz="1800">
                <a:latin typeface="Franklin Gothic Book"/>
                <a:cs typeface="Calibri"/>
              </a:rPr>
              <a:t>SDAD Team: Stephanie Shipp, Joel Thurston, </a:t>
            </a:r>
          </a:p>
          <a:p>
            <a:pPr>
              <a:spcBef>
                <a:spcPts val="0"/>
              </a:spcBef>
            </a:pPr>
            <a:r>
              <a:rPr lang="en-US" sz="1800">
                <a:latin typeface="Franklin Gothic Book"/>
                <a:cs typeface="Calibri"/>
              </a:rPr>
              <a:t>Advisors: Vicki Lancaster, Josh Goldstein, Nathaniel Ratcliff</a:t>
            </a:r>
          </a:p>
          <a:p>
            <a:pPr>
              <a:spcBef>
                <a:spcPts val="0"/>
              </a:spcBef>
            </a:pPr>
            <a:r>
              <a:rPr lang="en-US" sz="1800">
                <a:latin typeface="Franklin Gothic Book"/>
                <a:cs typeface="Calibri"/>
              </a:rPr>
              <a:t>Sponsor: Kelly Ervin, US Army Research Institute for Social and Behavioral Research</a:t>
            </a:r>
          </a:p>
        </p:txBody>
      </p:sp>
    </p:spTree>
    <p:extLst>
      <p:ext uri="{BB962C8B-B14F-4D97-AF65-F5344CB8AC3E}">
        <p14:creationId xmlns:p14="http://schemas.microsoft.com/office/powerpoint/2010/main" val="484255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49773" y="190112"/>
            <a:ext cx="11007494"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pPr>
              <a:lnSpc>
                <a:spcPct val="80000"/>
              </a:lnSpc>
              <a:spcBef>
                <a:spcPct val="20000"/>
              </a:spcBef>
            </a:pPr>
            <a:r>
              <a:rPr lang="en-US" sz="3200" b="1">
                <a:solidFill>
                  <a:srgbClr val="E57200"/>
                </a:solidFill>
                <a:latin typeface="Calibri"/>
                <a:ea typeface="+mn-ea"/>
                <a:cs typeface="Calibri"/>
              </a:rPr>
              <a:t>Ideas for Community Embeddedness Composite Indicators</a:t>
            </a:r>
          </a:p>
          <a:p>
            <a:pPr>
              <a:lnSpc>
                <a:spcPct val="80000"/>
              </a:lnSpc>
              <a:spcBef>
                <a:spcPct val="20000"/>
              </a:spcBef>
            </a:pPr>
            <a:endParaRPr lang="en-US" sz="3200" b="1">
              <a:solidFill>
                <a:schemeClr val="accent6">
                  <a:lumMod val="75000"/>
                </a:schemeClr>
              </a:solidFill>
              <a:latin typeface="Calibri"/>
              <a:ea typeface="+mn-ea"/>
              <a:cs typeface="Calibri"/>
            </a:endParaRPr>
          </a:p>
        </p:txBody>
      </p:sp>
      <p:sp>
        <p:nvSpPr>
          <p:cNvPr id="9" name="Text Placeholder 2">
            <a:extLst>
              <a:ext uri="{FF2B5EF4-FFF2-40B4-BE49-F238E27FC236}">
                <a16:creationId xmlns:a16="http://schemas.microsoft.com/office/drawing/2014/main" id="{8ABBB20C-D5F4-4620-9771-C634536AE8C9}"/>
              </a:ext>
            </a:extLst>
          </p:cNvPr>
          <p:cNvSpPr txBox="1">
            <a:spLocks/>
          </p:cNvSpPr>
          <p:nvPr/>
        </p:nvSpPr>
        <p:spPr>
          <a:xfrm>
            <a:off x="583009" y="815587"/>
            <a:ext cx="4870965" cy="5987461"/>
          </a:xfrm>
          <a:prstGeom prst="rect">
            <a:avLst/>
          </a:prstGeom>
        </p:spPr>
        <p:txBody>
          <a:bodyPr vert="horz" anchor="t"/>
          <a:lst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80"/>
              </a:spcAft>
              <a:buNone/>
            </a:pPr>
            <a:r>
              <a:rPr lang="en-US" sz="2000" b="1">
                <a:solidFill>
                  <a:srgbClr val="E57200"/>
                </a:solidFill>
                <a:latin typeface="Calibri"/>
                <a:cs typeface="Calibri"/>
              </a:rPr>
              <a:t>Neighborhood and Built Environment</a:t>
            </a:r>
            <a:endParaRPr lang="en-US" sz="2000">
              <a:solidFill>
                <a:srgbClr val="E57200"/>
              </a:solidFill>
              <a:cs typeface="Calibri"/>
            </a:endParaRPr>
          </a:p>
          <a:p>
            <a:pPr marL="257175" indent="-257175">
              <a:spcBef>
                <a:spcPts val="0"/>
              </a:spcBef>
              <a:spcAft>
                <a:spcPts val="180"/>
              </a:spcAft>
              <a:buFont typeface="Arial" panose="020B0604020202020204" pitchFamily="34" charset="0"/>
              <a:buChar char="•"/>
            </a:pPr>
            <a:r>
              <a:rPr lang="en-US" sz="1600">
                <a:latin typeface="Calibri"/>
                <a:cs typeface="Calibri"/>
              </a:rPr>
              <a:t>housing characteristics: age, overcrowding, high housing costs, lack of kitchen/plumbing facilities</a:t>
            </a:r>
          </a:p>
          <a:p>
            <a:pPr marL="257175" indent="-257175">
              <a:spcBef>
                <a:spcPts val="0"/>
              </a:spcBef>
              <a:spcAft>
                <a:spcPts val="180"/>
              </a:spcAft>
              <a:buFont typeface="Arial" panose="020B0604020202020204" pitchFamily="34" charset="0"/>
              <a:buChar char="•"/>
            </a:pPr>
            <a:r>
              <a:rPr lang="en-US" sz="1600">
                <a:latin typeface="Calibri"/>
                <a:cs typeface="Calibri"/>
              </a:rPr>
              <a:t>homeowners vs. renters</a:t>
            </a:r>
          </a:p>
          <a:p>
            <a:pPr marL="257175" indent="-257175">
              <a:spcBef>
                <a:spcPts val="0"/>
              </a:spcBef>
              <a:spcAft>
                <a:spcPts val="180"/>
              </a:spcAft>
              <a:buFont typeface="Arial" panose="020B0604020202020204" pitchFamily="34" charset="0"/>
              <a:buChar char="•"/>
            </a:pPr>
            <a:r>
              <a:rPr lang="en-US" sz="1600">
                <a:latin typeface="Calibri"/>
                <a:cs typeface="Calibri"/>
              </a:rPr>
              <a:t>crime rates</a:t>
            </a:r>
          </a:p>
          <a:p>
            <a:pPr marL="257175" indent="-257175">
              <a:spcBef>
                <a:spcPts val="0"/>
              </a:spcBef>
              <a:spcAft>
                <a:spcPts val="180"/>
              </a:spcAft>
              <a:buFont typeface="Arial" panose="020B0604020202020204" pitchFamily="34" charset="0"/>
              <a:buChar char="•"/>
            </a:pPr>
            <a:r>
              <a:rPr lang="en-US" sz="1600">
                <a:latin typeface="Calibri"/>
                <a:cs typeface="Calibri"/>
              </a:rPr>
              <a:t>air/water quality</a:t>
            </a:r>
          </a:p>
          <a:p>
            <a:pPr marL="257175" indent="-257175">
              <a:spcBef>
                <a:spcPts val="0"/>
              </a:spcBef>
              <a:spcAft>
                <a:spcPts val="180"/>
              </a:spcAft>
              <a:buFont typeface="Arial" panose="020B0604020202020204" pitchFamily="34" charset="0"/>
              <a:buChar char="•"/>
            </a:pPr>
            <a:r>
              <a:rPr lang="en-US" sz="1600">
                <a:latin typeface="Calibri"/>
                <a:cs typeface="Calibri"/>
              </a:rPr>
              <a:t>residential segregation</a:t>
            </a:r>
          </a:p>
          <a:p>
            <a:pPr marL="257175" indent="-257175">
              <a:spcBef>
                <a:spcPts val="0"/>
              </a:spcBef>
              <a:spcAft>
                <a:spcPts val="180"/>
              </a:spcAft>
              <a:buFont typeface="Arial" panose="020B0604020202020204" pitchFamily="34" charset="0"/>
              <a:buChar char="•"/>
            </a:pPr>
            <a:r>
              <a:rPr lang="en-US" sz="1600">
                <a:latin typeface="Calibri"/>
                <a:cs typeface="Calibri"/>
              </a:rPr>
              <a:t>commute time/distance</a:t>
            </a:r>
          </a:p>
          <a:p>
            <a:pPr marL="257175" indent="-257175">
              <a:spcBef>
                <a:spcPts val="0"/>
              </a:spcBef>
              <a:spcAft>
                <a:spcPts val="180"/>
              </a:spcAft>
              <a:buFont typeface="Arial" panose="020B0604020202020204" pitchFamily="34" charset="0"/>
              <a:buChar char="•"/>
            </a:pPr>
            <a:r>
              <a:rPr lang="en-US" sz="1600">
                <a:latin typeface="Calibri"/>
                <a:cs typeface="Calibri"/>
              </a:rPr>
              <a:t>Open Street Maps: open space, sidewalks, playgrounds, parks</a:t>
            </a:r>
          </a:p>
          <a:p>
            <a:pPr marL="342900" indent="-342900">
              <a:spcBef>
                <a:spcPts val="0"/>
              </a:spcBef>
              <a:spcAft>
                <a:spcPts val="180"/>
              </a:spcAft>
            </a:pPr>
            <a:endParaRPr lang="en-US" sz="800" b="1">
              <a:latin typeface="Calibri"/>
              <a:cs typeface="Calibri"/>
            </a:endParaRPr>
          </a:p>
          <a:p>
            <a:pPr marL="0" indent="0">
              <a:spcBef>
                <a:spcPts val="0"/>
              </a:spcBef>
              <a:spcAft>
                <a:spcPts val="180"/>
              </a:spcAft>
              <a:buNone/>
            </a:pPr>
            <a:r>
              <a:rPr lang="en-US" sz="2000" b="1">
                <a:solidFill>
                  <a:srgbClr val="E57200"/>
                </a:solidFill>
                <a:latin typeface="Calibri"/>
                <a:cs typeface="Calibri"/>
              </a:rPr>
              <a:t>Health and Health Care</a:t>
            </a:r>
          </a:p>
          <a:p>
            <a:pPr marL="257175" indent="-257175">
              <a:spcBef>
                <a:spcPts val="0"/>
              </a:spcBef>
              <a:spcAft>
                <a:spcPts val="180"/>
              </a:spcAft>
              <a:buFont typeface="Arial" panose="020B0604020202020204" pitchFamily="34" charset="0"/>
              <a:buChar char="•"/>
            </a:pPr>
            <a:r>
              <a:rPr lang="en-US" sz="1600">
                <a:latin typeface="Calibri"/>
                <a:cs typeface="Calibri"/>
              </a:rPr>
              <a:t>primary care physicians</a:t>
            </a:r>
          </a:p>
          <a:p>
            <a:pPr marL="257175" indent="-257175">
              <a:spcBef>
                <a:spcPts val="0"/>
              </a:spcBef>
              <a:spcAft>
                <a:spcPts val="180"/>
              </a:spcAft>
              <a:buFont typeface="Arial" panose="020B0604020202020204" pitchFamily="34" charset="0"/>
              <a:buChar char="•"/>
            </a:pPr>
            <a:r>
              <a:rPr lang="en-US" sz="1600">
                <a:latin typeface="Calibri"/>
                <a:cs typeface="Calibri"/>
              </a:rPr>
              <a:t>teen births</a:t>
            </a:r>
          </a:p>
          <a:p>
            <a:pPr marL="257175" indent="-257175">
              <a:spcBef>
                <a:spcPts val="0"/>
              </a:spcBef>
              <a:spcAft>
                <a:spcPts val="180"/>
              </a:spcAft>
              <a:buFont typeface="Arial" panose="020B0604020202020204" pitchFamily="34" charset="0"/>
              <a:buChar char="•"/>
            </a:pPr>
            <a:r>
              <a:rPr lang="en-US" sz="1600">
                <a:latin typeface="Calibri"/>
                <a:cs typeface="Calibri"/>
              </a:rPr>
              <a:t>infant/child mortality</a:t>
            </a:r>
          </a:p>
          <a:p>
            <a:pPr marL="257175" indent="-257175">
              <a:spcBef>
                <a:spcPts val="0"/>
              </a:spcBef>
              <a:spcAft>
                <a:spcPts val="180"/>
              </a:spcAft>
              <a:buFont typeface="Arial" panose="020B0604020202020204" pitchFamily="34" charset="0"/>
              <a:buChar char="•"/>
            </a:pPr>
            <a:r>
              <a:rPr lang="en-US" sz="1600">
                <a:latin typeface="Calibri"/>
                <a:cs typeface="Calibri"/>
              </a:rPr>
              <a:t>preventable hospital admissions</a:t>
            </a:r>
          </a:p>
          <a:p>
            <a:pPr marL="257175" indent="-257175">
              <a:spcBef>
                <a:spcPts val="0"/>
              </a:spcBef>
              <a:spcAft>
                <a:spcPts val="180"/>
              </a:spcAft>
              <a:buFont typeface="Arial" panose="020B0604020202020204" pitchFamily="34" charset="0"/>
              <a:buChar char="•"/>
            </a:pPr>
            <a:r>
              <a:rPr lang="en-US" sz="1600">
                <a:latin typeface="Calibri"/>
                <a:cs typeface="Calibri"/>
              </a:rPr>
              <a:t>insurance coverage</a:t>
            </a:r>
          </a:p>
          <a:p>
            <a:pPr marL="257175" indent="-257175">
              <a:spcBef>
                <a:spcPts val="0"/>
              </a:spcBef>
              <a:spcAft>
                <a:spcPts val="180"/>
              </a:spcAft>
              <a:buFont typeface="Arial" panose="020B0604020202020204" pitchFamily="34" charset="0"/>
              <a:buChar char="•"/>
            </a:pPr>
            <a:r>
              <a:rPr lang="en-US" sz="1600">
                <a:latin typeface="Calibri"/>
                <a:cs typeface="Calibri"/>
              </a:rPr>
              <a:t>drug overdose deaths</a:t>
            </a:r>
          </a:p>
          <a:p>
            <a:pPr marL="257175" indent="-257175">
              <a:spcBef>
                <a:spcPts val="0"/>
              </a:spcBef>
              <a:spcAft>
                <a:spcPts val="180"/>
              </a:spcAft>
              <a:buFont typeface="Arial" panose="020B0604020202020204" pitchFamily="34" charset="0"/>
              <a:buChar char="•"/>
            </a:pPr>
            <a:r>
              <a:rPr lang="en-US" sz="1600">
                <a:latin typeface="Calibri"/>
                <a:cs typeface="Calibri"/>
              </a:rPr>
              <a:t>reports of poor/fair health</a:t>
            </a:r>
          </a:p>
          <a:p>
            <a:pPr marL="257175" indent="-257175">
              <a:spcBef>
                <a:spcPts val="0"/>
              </a:spcBef>
              <a:spcAft>
                <a:spcPts val="180"/>
              </a:spcAft>
              <a:buFont typeface="Arial" panose="020B0604020202020204" pitchFamily="34" charset="0"/>
              <a:buChar char="•"/>
            </a:pPr>
            <a:r>
              <a:rPr lang="en-US" sz="1600">
                <a:latin typeface="Calibri"/>
                <a:cs typeface="Calibri"/>
              </a:rPr>
              <a:t>Open Street Maps: liquor stores, fast food restaurants, fitness centers</a:t>
            </a:r>
          </a:p>
        </p:txBody>
      </p:sp>
      <p:sp>
        <p:nvSpPr>
          <p:cNvPr id="13" name="Text Placeholder 3">
            <a:extLst>
              <a:ext uri="{FF2B5EF4-FFF2-40B4-BE49-F238E27FC236}">
                <a16:creationId xmlns:a16="http://schemas.microsoft.com/office/drawing/2014/main" id="{277D7FE2-5500-49B0-962A-073D5D4D2A17}"/>
              </a:ext>
            </a:extLst>
          </p:cNvPr>
          <p:cNvSpPr txBox="1">
            <a:spLocks/>
          </p:cNvSpPr>
          <p:nvPr/>
        </p:nvSpPr>
        <p:spPr>
          <a:xfrm>
            <a:off x="5453974" y="810080"/>
            <a:ext cx="5022809" cy="5319811"/>
          </a:xfrm>
          <a:prstGeom prst="rect">
            <a:avLst/>
          </a:prstGeom>
        </p:spPr>
        <p:txBody>
          <a:bodyPr vert="horz" anchor="t"/>
          <a:lst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80"/>
              </a:spcAft>
              <a:buNone/>
            </a:pPr>
            <a:r>
              <a:rPr lang="en-US" sz="2000" b="1">
                <a:solidFill>
                  <a:srgbClr val="E57200"/>
                </a:solidFill>
                <a:latin typeface="Calibri"/>
                <a:cs typeface="Calibri"/>
              </a:rPr>
              <a:t>Economic Stability</a:t>
            </a:r>
            <a:endParaRPr lang="en-US" sz="2000">
              <a:solidFill>
                <a:srgbClr val="E57200"/>
              </a:solidFill>
              <a:cs typeface="Calibri"/>
            </a:endParaRPr>
          </a:p>
          <a:p>
            <a:pPr marL="257175" indent="-257175">
              <a:spcBef>
                <a:spcPts val="0"/>
              </a:spcBef>
              <a:spcAft>
                <a:spcPts val="180"/>
              </a:spcAft>
              <a:buFont typeface="Arial" panose="020B0604020202020204" pitchFamily="34" charset="0"/>
              <a:buChar char="•"/>
            </a:pPr>
            <a:r>
              <a:rPr lang="en-US" sz="1600">
                <a:latin typeface="Calibri"/>
                <a:cs typeface="Calibri"/>
              </a:rPr>
              <a:t>poverty status</a:t>
            </a:r>
          </a:p>
          <a:p>
            <a:pPr marL="257175" indent="-257175">
              <a:spcBef>
                <a:spcPts val="0"/>
              </a:spcBef>
              <a:spcAft>
                <a:spcPts val="180"/>
              </a:spcAft>
              <a:buFont typeface="Arial" panose="020B0604020202020204" pitchFamily="34" charset="0"/>
              <a:buChar char="•"/>
            </a:pPr>
            <a:r>
              <a:rPr lang="en-US" sz="1600">
                <a:latin typeface="Calibri"/>
                <a:cs typeface="Calibri"/>
              </a:rPr>
              <a:t>employment status</a:t>
            </a:r>
          </a:p>
          <a:p>
            <a:pPr marL="257175" indent="-257175">
              <a:spcBef>
                <a:spcPts val="0"/>
              </a:spcBef>
              <a:spcAft>
                <a:spcPts val="180"/>
              </a:spcAft>
              <a:buFont typeface="Arial" panose="020B0604020202020204" pitchFamily="34" charset="0"/>
              <a:buChar char="•"/>
            </a:pPr>
            <a:r>
              <a:rPr lang="en-US" sz="1600">
                <a:latin typeface="Calibri"/>
                <a:cs typeface="Calibri"/>
              </a:rPr>
              <a:t>income inequality</a:t>
            </a:r>
          </a:p>
          <a:p>
            <a:pPr marL="257175" indent="-257175">
              <a:spcBef>
                <a:spcPts val="0"/>
              </a:spcBef>
              <a:spcAft>
                <a:spcPts val="180"/>
              </a:spcAft>
              <a:buFont typeface="Arial" panose="020B0604020202020204" pitchFamily="34" charset="0"/>
              <a:buChar char="•"/>
            </a:pPr>
            <a:r>
              <a:rPr lang="en-US" sz="1600">
                <a:latin typeface="Calibri"/>
                <a:cs typeface="Calibri"/>
              </a:rPr>
              <a:t>median income</a:t>
            </a:r>
          </a:p>
          <a:p>
            <a:pPr marL="257175" indent="-257175">
              <a:spcBef>
                <a:spcPts val="0"/>
              </a:spcBef>
              <a:spcAft>
                <a:spcPts val="180"/>
              </a:spcAft>
              <a:buFont typeface="Arial" panose="020B0604020202020204" pitchFamily="34" charset="0"/>
              <a:buChar char="•"/>
            </a:pPr>
            <a:r>
              <a:rPr lang="en-US" sz="1600">
                <a:latin typeface="Calibri"/>
                <a:cs typeface="Calibri"/>
              </a:rPr>
              <a:t>food insecurity</a:t>
            </a:r>
          </a:p>
          <a:p>
            <a:pPr marL="0" indent="0">
              <a:spcBef>
                <a:spcPts val="0"/>
              </a:spcBef>
              <a:spcAft>
                <a:spcPts val="180"/>
              </a:spcAft>
              <a:buNone/>
            </a:pPr>
            <a:endParaRPr lang="en-US" sz="800">
              <a:solidFill>
                <a:srgbClr val="000000"/>
              </a:solidFill>
              <a:latin typeface="Calibri"/>
              <a:cs typeface="Calibri"/>
            </a:endParaRPr>
          </a:p>
          <a:p>
            <a:pPr marL="0" indent="0">
              <a:spcBef>
                <a:spcPts val="0"/>
              </a:spcBef>
              <a:spcAft>
                <a:spcPts val="180"/>
              </a:spcAft>
              <a:buNone/>
            </a:pPr>
            <a:r>
              <a:rPr lang="en-US" sz="2000" b="1">
                <a:solidFill>
                  <a:srgbClr val="E57200"/>
                </a:solidFill>
                <a:latin typeface="Calibri"/>
                <a:cs typeface="Calibri"/>
              </a:rPr>
              <a:t>Education</a:t>
            </a:r>
          </a:p>
          <a:p>
            <a:pPr marL="257175" indent="-257175">
              <a:spcBef>
                <a:spcPts val="0"/>
              </a:spcBef>
              <a:spcAft>
                <a:spcPts val="180"/>
              </a:spcAft>
              <a:buFont typeface="Arial" panose="020B0604020202020204" pitchFamily="34" charset="0"/>
              <a:buChar char="•"/>
            </a:pPr>
            <a:r>
              <a:rPr lang="en-US" sz="1600">
                <a:latin typeface="Calibri"/>
                <a:cs typeface="Calibri"/>
              </a:rPr>
              <a:t>highest level of educational attainment</a:t>
            </a:r>
          </a:p>
          <a:p>
            <a:pPr marL="257175" indent="-257175">
              <a:spcBef>
                <a:spcPts val="0"/>
              </a:spcBef>
              <a:spcAft>
                <a:spcPts val="180"/>
              </a:spcAft>
              <a:buFont typeface="Arial" panose="020B0604020202020204" pitchFamily="34" charset="0"/>
              <a:buChar char="•"/>
            </a:pPr>
            <a:r>
              <a:rPr lang="en-US" sz="1600">
                <a:latin typeface="Calibri"/>
                <a:cs typeface="Calibri"/>
              </a:rPr>
              <a:t>on-time high school graduation rate</a:t>
            </a:r>
          </a:p>
          <a:p>
            <a:pPr marL="257175" indent="-257175">
              <a:spcBef>
                <a:spcPts val="0"/>
              </a:spcBef>
              <a:spcAft>
                <a:spcPts val="180"/>
              </a:spcAft>
              <a:buFont typeface="Arial" panose="020B0604020202020204" pitchFamily="34" charset="0"/>
              <a:buChar char="•"/>
            </a:pPr>
            <a:r>
              <a:rPr lang="en-US" sz="1600">
                <a:latin typeface="Calibri"/>
                <a:cs typeface="Calibri"/>
              </a:rPr>
              <a:t>early childhood education enrollment</a:t>
            </a:r>
          </a:p>
          <a:p>
            <a:pPr marL="257175" indent="-257175">
              <a:spcBef>
                <a:spcPts val="0"/>
              </a:spcBef>
              <a:spcAft>
                <a:spcPts val="180"/>
              </a:spcAft>
              <a:buFont typeface="Arial" panose="020B0604020202020204" pitchFamily="34" charset="0"/>
              <a:buChar char="•"/>
            </a:pPr>
            <a:endParaRPr lang="en-US" sz="800">
              <a:solidFill>
                <a:srgbClr val="000000"/>
              </a:solidFill>
              <a:latin typeface="Calibri"/>
              <a:cs typeface="Calibri"/>
            </a:endParaRPr>
          </a:p>
          <a:p>
            <a:pPr marL="0" indent="0">
              <a:spcBef>
                <a:spcPts val="0"/>
              </a:spcBef>
              <a:spcAft>
                <a:spcPts val="180"/>
              </a:spcAft>
              <a:buNone/>
            </a:pPr>
            <a:r>
              <a:rPr lang="en-US" sz="2000" b="1">
                <a:solidFill>
                  <a:srgbClr val="E57200"/>
                </a:solidFill>
                <a:latin typeface="Calibri"/>
                <a:cs typeface="Calibri"/>
              </a:rPr>
              <a:t>Social and Community Context</a:t>
            </a:r>
          </a:p>
          <a:p>
            <a:pPr marL="257175" indent="-257175">
              <a:spcBef>
                <a:spcPts val="0"/>
              </a:spcBef>
              <a:spcAft>
                <a:spcPts val="180"/>
              </a:spcAft>
              <a:buFont typeface="Arial" panose="020B0604020202020204" pitchFamily="34" charset="0"/>
              <a:buChar char="•"/>
            </a:pPr>
            <a:r>
              <a:rPr lang="en-US" sz="1600">
                <a:latin typeface="Calibri"/>
                <a:cs typeface="Calibri"/>
              </a:rPr>
              <a:t>membership associations</a:t>
            </a:r>
          </a:p>
          <a:p>
            <a:pPr marL="257175" indent="-257175">
              <a:spcBef>
                <a:spcPts val="0"/>
              </a:spcBef>
              <a:spcAft>
                <a:spcPts val="180"/>
              </a:spcAft>
              <a:buFont typeface="Arial" panose="020B0604020202020204" pitchFamily="34" charset="0"/>
              <a:buChar char="•"/>
            </a:pPr>
            <a:r>
              <a:rPr lang="en-US" sz="1600">
                <a:latin typeface="Calibri"/>
                <a:cs typeface="Calibri"/>
              </a:rPr>
              <a:t>voting rate</a:t>
            </a:r>
          </a:p>
          <a:p>
            <a:pPr marL="257175" indent="-257175">
              <a:spcBef>
                <a:spcPts val="0"/>
              </a:spcBef>
              <a:spcAft>
                <a:spcPts val="180"/>
              </a:spcAft>
              <a:buFont typeface="Arial" panose="020B0604020202020204" pitchFamily="34" charset="0"/>
              <a:buChar char="•"/>
            </a:pPr>
            <a:r>
              <a:rPr lang="en-US" sz="1600">
                <a:latin typeface="Calibri"/>
                <a:cs typeface="Calibri"/>
              </a:rPr>
              <a:t>racial/ethnic diversity</a:t>
            </a:r>
          </a:p>
          <a:p>
            <a:pPr marL="257175" indent="-257175">
              <a:spcBef>
                <a:spcPts val="0"/>
              </a:spcBef>
              <a:spcAft>
                <a:spcPts val="180"/>
              </a:spcAft>
              <a:buFont typeface="Arial" panose="020B0604020202020204" pitchFamily="34" charset="0"/>
              <a:buChar char="•"/>
            </a:pPr>
            <a:r>
              <a:rPr lang="en-US" sz="1600">
                <a:latin typeface="Calibri"/>
                <a:cs typeface="Calibri"/>
              </a:rPr>
              <a:t>marriage rates</a:t>
            </a:r>
          </a:p>
          <a:p>
            <a:pPr marL="257175" indent="-257175">
              <a:spcBef>
                <a:spcPts val="0"/>
              </a:spcBef>
              <a:spcAft>
                <a:spcPts val="180"/>
              </a:spcAft>
              <a:buFont typeface="Arial" panose="020B0604020202020204" pitchFamily="34" charset="0"/>
              <a:buChar char="•"/>
            </a:pPr>
            <a:r>
              <a:rPr lang="en-US" sz="1600">
                <a:latin typeface="Calibri"/>
                <a:cs typeface="Calibri"/>
              </a:rPr>
              <a:t>family size</a:t>
            </a:r>
          </a:p>
          <a:p>
            <a:pPr marL="257175" indent="-257175">
              <a:spcBef>
                <a:spcPts val="0"/>
              </a:spcBef>
              <a:spcAft>
                <a:spcPts val="180"/>
              </a:spcAft>
              <a:buFont typeface="Arial" panose="020B0604020202020204" pitchFamily="34" charset="0"/>
              <a:buChar char="•"/>
            </a:pPr>
            <a:r>
              <a:rPr lang="en-US" sz="1600">
                <a:latin typeface="Calibri"/>
                <a:cs typeface="Calibri"/>
              </a:rPr>
              <a:t>library patronage</a:t>
            </a:r>
          </a:p>
          <a:p>
            <a:pPr marL="257175" indent="-257175">
              <a:spcBef>
                <a:spcPts val="0"/>
              </a:spcBef>
              <a:spcAft>
                <a:spcPts val="180"/>
              </a:spcAft>
              <a:buFont typeface="Arial" panose="020B0604020202020204" pitchFamily="34" charset="0"/>
              <a:buChar char="•"/>
            </a:pPr>
            <a:r>
              <a:rPr lang="en-US" sz="1600">
                <a:latin typeface="Calibri"/>
                <a:cs typeface="Calibri"/>
              </a:rPr>
              <a:t>foster care entry</a:t>
            </a:r>
          </a:p>
          <a:p>
            <a:pPr marL="257175" indent="-257175">
              <a:spcBef>
                <a:spcPts val="0"/>
              </a:spcBef>
              <a:spcAft>
                <a:spcPts val="180"/>
              </a:spcAft>
              <a:buFont typeface="Arial" panose="020B0604020202020204" pitchFamily="34" charset="0"/>
              <a:buChar char="•"/>
            </a:pPr>
            <a:r>
              <a:rPr lang="en-US" sz="1600">
                <a:latin typeface="Calibri"/>
                <a:cs typeface="Calibri"/>
              </a:rPr>
              <a:t>Open Street Maps: community centers, museums, religious institutions</a:t>
            </a:r>
          </a:p>
        </p:txBody>
      </p:sp>
    </p:spTree>
    <p:extLst>
      <p:ext uri="{BB962C8B-B14F-4D97-AF65-F5344CB8AC3E}">
        <p14:creationId xmlns:p14="http://schemas.microsoft.com/office/powerpoint/2010/main" val="3346819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767350" y="190112"/>
            <a:ext cx="9464040"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sz="3200" b="1">
                <a:solidFill>
                  <a:srgbClr val="E57200"/>
                </a:solidFill>
                <a:latin typeface="Calibri"/>
                <a:cs typeface="Calibri"/>
              </a:rPr>
              <a:t>Data Discovery</a:t>
            </a:r>
            <a:endParaRPr lang="en-US">
              <a:solidFill>
                <a:srgbClr val="E57200"/>
              </a:solidFill>
            </a:endParaRPr>
          </a:p>
        </p:txBody>
      </p:sp>
      <p:graphicFrame>
        <p:nvGraphicFramePr>
          <p:cNvPr id="2" name="Content Placeholder 4">
            <a:extLst>
              <a:ext uri="{FF2B5EF4-FFF2-40B4-BE49-F238E27FC236}">
                <a16:creationId xmlns:a16="http://schemas.microsoft.com/office/drawing/2014/main" id="{430B81D7-99F0-46D5-B5CD-8C83D7FB5848}"/>
              </a:ext>
            </a:extLst>
          </p:cNvPr>
          <p:cNvGraphicFramePr>
            <a:graphicFrameLocks/>
          </p:cNvGraphicFramePr>
          <p:nvPr>
            <p:extLst>
              <p:ext uri="{D42A27DB-BD31-4B8C-83A1-F6EECF244321}">
                <p14:modId xmlns:p14="http://schemas.microsoft.com/office/powerpoint/2010/main" val="2146757928"/>
              </p:ext>
            </p:extLst>
          </p:nvPr>
        </p:nvGraphicFramePr>
        <p:xfrm>
          <a:off x="693906" y="706543"/>
          <a:ext cx="9464039" cy="5717413"/>
        </p:xfrm>
        <a:graphic>
          <a:graphicData uri="http://schemas.openxmlformats.org/drawingml/2006/table">
            <a:tbl>
              <a:tblPr firstRow="1" bandRow="1">
                <a:tableStyleId>{5C22544A-7EE6-4342-B048-85BDC9FD1C3A}</a:tableStyleId>
              </a:tblPr>
              <a:tblGrid>
                <a:gridCol w="2366010">
                  <a:extLst>
                    <a:ext uri="{9D8B030D-6E8A-4147-A177-3AD203B41FA5}">
                      <a16:colId xmlns:a16="http://schemas.microsoft.com/office/drawing/2014/main" val="2914742123"/>
                    </a:ext>
                  </a:extLst>
                </a:gridCol>
                <a:gridCol w="3698653">
                  <a:extLst>
                    <a:ext uri="{9D8B030D-6E8A-4147-A177-3AD203B41FA5}">
                      <a16:colId xmlns:a16="http://schemas.microsoft.com/office/drawing/2014/main" val="2125919676"/>
                    </a:ext>
                  </a:extLst>
                </a:gridCol>
                <a:gridCol w="2284336">
                  <a:extLst>
                    <a:ext uri="{9D8B030D-6E8A-4147-A177-3AD203B41FA5}">
                      <a16:colId xmlns:a16="http://schemas.microsoft.com/office/drawing/2014/main" val="1427981063"/>
                    </a:ext>
                  </a:extLst>
                </a:gridCol>
                <a:gridCol w="1115040">
                  <a:extLst>
                    <a:ext uri="{9D8B030D-6E8A-4147-A177-3AD203B41FA5}">
                      <a16:colId xmlns:a16="http://schemas.microsoft.com/office/drawing/2014/main" val="4221866470"/>
                    </a:ext>
                  </a:extLst>
                </a:gridCol>
              </a:tblGrid>
              <a:tr h="268356">
                <a:tc>
                  <a:txBody>
                    <a:bodyPr/>
                    <a:lstStyle/>
                    <a:p>
                      <a:r>
                        <a:rPr lang="en-US" sz="1300"/>
                        <a:t>Data source</a:t>
                      </a:r>
                    </a:p>
                  </a:txBody>
                  <a:tcPr marL="82296" marR="82296" marT="41148" marB="41148"/>
                </a:tc>
                <a:tc>
                  <a:txBody>
                    <a:bodyPr/>
                    <a:lstStyle/>
                    <a:p>
                      <a:r>
                        <a:rPr lang="en-US" sz="1300"/>
                        <a:t>Measures</a:t>
                      </a:r>
                    </a:p>
                  </a:txBody>
                  <a:tcPr marL="82296" marR="82296" marT="41148" marB="41148"/>
                </a:tc>
                <a:tc>
                  <a:txBody>
                    <a:bodyPr/>
                    <a:lstStyle/>
                    <a:p>
                      <a:r>
                        <a:rPr lang="en-US" sz="1300"/>
                        <a:t>Challenges</a:t>
                      </a:r>
                    </a:p>
                  </a:txBody>
                  <a:tcPr marL="82296" marR="82296" marT="41148" marB="41148"/>
                </a:tc>
                <a:tc>
                  <a:txBody>
                    <a:bodyPr/>
                    <a:lstStyle/>
                    <a:p>
                      <a:r>
                        <a:rPr lang="en-US" sz="1300"/>
                        <a:t>Keep/Shelve</a:t>
                      </a:r>
                    </a:p>
                  </a:txBody>
                  <a:tcPr marL="82296" marR="82296" marT="41148" marB="41148"/>
                </a:tc>
                <a:extLst>
                  <a:ext uri="{0D108BD9-81ED-4DB2-BD59-A6C34878D82A}">
                    <a16:rowId xmlns:a16="http://schemas.microsoft.com/office/drawing/2014/main" val="823818688"/>
                  </a:ext>
                </a:extLst>
              </a:tr>
              <a:tr h="554101">
                <a:tc>
                  <a:txBody>
                    <a:bodyPr/>
                    <a:lstStyle/>
                    <a:p>
                      <a:pPr lvl="0">
                        <a:buNone/>
                      </a:pPr>
                      <a:r>
                        <a:rPr lang="en-US" sz="1600" b="1">
                          <a:solidFill>
                            <a:schemeClr val="tx1"/>
                          </a:solidFill>
                        </a:rPr>
                        <a:t>American Community Survey</a:t>
                      </a:r>
                      <a:endParaRPr lang="en-US" sz="1600"/>
                    </a:p>
                  </a:txBody>
                  <a:tcPr marL="82296" marR="82296" marT="41148" marB="41148"/>
                </a:tc>
                <a:tc>
                  <a:txBody>
                    <a:bodyPr/>
                    <a:lstStyle/>
                    <a:p>
                      <a:pPr lvl="0">
                        <a:buNone/>
                      </a:pPr>
                      <a:r>
                        <a:rPr lang="en-US" sz="1600" b="1">
                          <a:solidFill>
                            <a:schemeClr val="tx1"/>
                          </a:solidFill>
                        </a:rPr>
                        <a:t>Social, economic, housing, and demographic characteristics</a:t>
                      </a:r>
                      <a:endParaRPr lang="en-US" sz="1600"/>
                    </a:p>
                  </a:txBody>
                  <a:tcPr marL="82296" marR="82296" marT="41148" marB="41148"/>
                </a:tc>
                <a:tc>
                  <a:txBody>
                    <a:bodyPr/>
                    <a:lstStyle/>
                    <a:p>
                      <a:pPr lvl="0">
                        <a:buNone/>
                      </a:pPr>
                      <a:r>
                        <a:rPr lang="en-US" sz="1600" b="1">
                          <a:solidFill>
                            <a:schemeClr val="tx1"/>
                          </a:solidFill>
                        </a:rPr>
                        <a:t>None</a:t>
                      </a:r>
                      <a:endParaRPr lang="en-US" sz="1600"/>
                    </a:p>
                  </a:txBody>
                  <a:tcPr marL="82296" marR="82296" marT="41148" marB="41148"/>
                </a:tc>
                <a:tc>
                  <a:txBody>
                    <a:bodyPr/>
                    <a:lstStyle/>
                    <a:p>
                      <a:pPr lvl="0">
                        <a:buNone/>
                      </a:pPr>
                      <a:r>
                        <a:rPr lang="en-US" sz="1600" b="1">
                          <a:solidFill>
                            <a:schemeClr val="tx1"/>
                          </a:solidFill>
                        </a:rPr>
                        <a:t>Keep</a:t>
                      </a:r>
                      <a:endParaRPr lang="en-US" sz="1600"/>
                    </a:p>
                  </a:txBody>
                  <a:tcPr marL="82296" marR="82296" marT="41148" marB="41148"/>
                </a:tc>
                <a:extLst>
                  <a:ext uri="{0D108BD9-81ED-4DB2-BD59-A6C34878D82A}">
                    <a16:rowId xmlns:a16="http://schemas.microsoft.com/office/drawing/2014/main" val="1200219868"/>
                  </a:ext>
                </a:extLst>
              </a:tr>
              <a:tr h="554101">
                <a:tc>
                  <a:txBody>
                    <a:bodyPr/>
                    <a:lstStyle/>
                    <a:p>
                      <a:pPr lvl="0">
                        <a:buNone/>
                      </a:pPr>
                      <a:r>
                        <a:rPr lang="en-US" sz="1600" b="1"/>
                        <a:t>Virginia Department of Health, Injury &amp; Violence</a:t>
                      </a:r>
                    </a:p>
                  </a:txBody>
                  <a:tcPr marL="82296" marR="82296" marT="41148" marB="41148"/>
                </a:tc>
                <a:tc>
                  <a:txBody>
                    <a:bodyPr/>
                    <a:lstStyle/>
                    <a:p>
                      <a:pPr lvl="0">
                        <a:buNone/>
                      </a:pPr>
                      <a:r>
                        <a:rPr lang="en-US" sz="1600" b="1"/>
                        <a:t>Deaths due to injury and violence</a:t>
                      </a:r>
                    </a:p>
                  </a:txBody>
                  <a:tcPr marL="82296" marR="82296" marT="41148" marB="41148"/>
                </a:tc>
                <a:tc>
                  <a:txBody>
                    <a:bodyPr/>
                    <a:lstStyle/>
                    <a:p>
                      <a:pPr lvl="0">
                        <a:buNone/>
                      </a:pPr>
                      <a:r>
                        <a:rPr lang="en-US" sz="1600" b="1"/>
                        <a:t>Have to request CSV files directly from Virginia Department of Health</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304606776"/>
                  </a:ext>
                </a:extLst>
              </a:tr>
              <a:tr h="658368">
                <a:tc>
                  <a:txBody>
                    <a:bodyPr/>
                    <a:lstStyle/>
                    <a:p>
                      <a:pPr lvl="0">
                        <a:buNone/>
                      </a:pPr>
                      <a:r>
                        <a:rPr lang="en-US" sz="1600" b="1"/>
                        <a:t>County Health Rankings</a:t>
                      </a:r>
                    </a:p>
                  </a:txBody>
                  <a:tcPr marL="82296" marR="82296" marT="41148" marB="41148"/>
                </a:tc>
                <a:tc>
                  <a:txBody>
                    <a:bodyPr/>
                    <a:lstStyle/>
                    <a:p>
                      <a:pPr lvl="0">
                        <a:buNone/>
                      </a:pPr>
                      <a:r>
                        <a:rPr lang="en-US" sz="1600" b="1"/>
                        <a:t>Health outcomes, health behavior, socioeconomic factors, physical environment</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539167092"/>
                  </a:ext>
                </a:extLst>
              </a:tr>
              <a:tr h="554101">
                <a:tc>
                  <a:txBody>
                    <a:bodyPr/>
                    <a:lstStyle/>
                    <a:p>
                      <a:pPr lvl="0">
                        <a:buNone/>
                      </a:pPr>
                      <a:r>
                        <a:rPr lang="en-US" sz="1600" b="1"/>
                        <a:t>Election Turnout, Individual Elections (Virginia)</a:t>
                      </a:r>
                    </a:p>
                  </a:txBody>
                  <a:tcPr marL="82296" marR="82296" marT="41148" marB="41148"/>
                </a:tc>
                <a:tc>
                  <a:txBody>
                    <a:bodyPr/>
                    <a:lstStyle/>
                    <a:p>
                      <a:pPr lvl="0">
                        <a:buNone/>
                      </a:pPr>
                      <a:r>
                        <a:rPr lang="en-US" sz="1600" b="1"/>
                        <a:t>Voter turnout data for general and special elections</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354541765"/>
                  </a:ext>
                </a:extLst>
              </a:tr>
              <a:tr h="658368">
                <a:tc>
                  <a:txBody>
                    <a:bodyPr/>
                    <a:lstStyle/>
                    <a:p>
                      <a:pPr lvl="0">
                        <a:buNone/>
                      </a:pPr>
                      <a:r>
                        <a:rPr lang="en-US" sz="1600" b="1"/>
                        <a:t>Kids Count Data Center</a:t>
                      </a:r>
                    </a:p>
                  </a:txBody>
                  <a:tcPr marL="82296" marR="82296" marT="41148" marB="41148"/>
                </a:tc>
                <a:tc>
                  <a:txBody>
                    <a:bodyPr/>
                    <a:lstStyle/>
                    <a:p>
                      <a:pPr lvl="0">
                        <a:buNone/>
                      </a:pPr>
                      <a:r>
                        <a:rPr lang="en-US" sz="1600" b="1"/>
                        <a:t>Demographic indicators, economic well-being, education, health, safety for children</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536236458"/>
                  </a:ext>
                </a:extLst>
              </a:tr>
              <a:tr h="554101">
                <a:tc>
                  <a:txBody>
                    <a:bodyPr/>
                    <a:lstStyle/>
                    <a:p>
                      <a:pPr lvl="0">
                        <a:buNone/>
                      </a:pPr>
                      <a:r>
                        <a:rPr lang="en-US" sz="1600" b="1"/>
                        <a:t>Public Libraries Survey</a:t>
                      </a:r>
                    </a:p>
                  </a:txBody>
                  <a:tcPr marL="82296" marR="82296" marT="41148" marB="41148"/>
                </a:tc>
                <a:tc>
                  <a:txBody>
                    <a:bodyPr/>
                    <a:lstStyle/>
                    <a:p>
                      <a:pPr lvl="0">
                        <a:buNone/>
                      </a:pPr>
                      <a:r>
                        <a:rPr lang="en-US" sz="1600" b="1"/>
                        <a:t>Public libraries within the U.S.</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2729981342"/>
                  </a:ext>
                </a:extLst>
              </a:tr>
              <a:tr h="855482">
                <a:tc>
                  <a:txBody>
                    <a:bodyPr/>
                    <a:lstStyle/>
                    <a:p>
                      <a:pPr lvl="0">
                        <a:buNone/>
                      </a:pPr>
                      <a:r>
                        <a:rPr lang="en-US" sz="1600" b="0"/>
                        <a:t>Open Street Maps</a:t>
                      </a:r>
                    </a:p>
                  </a:txBody>
                  <a:tcPr marL="82296" marR="82296" marT="41148" marB="41148"/>
                </a:tc>
                <a:tc>
                  <a:txBody>
                    <a:bodyPr/>
                    <a:lstStyle/>
                    <a:p>
                      <a:pPr lvl="0">
                        <a:buNone/>
                      </a:pPr>
                      <a:r>
                        <a:rPr lang="en-US" sz="1600" b="0"/>
                        <a:t>Location of various buildings and resources (e.g., </a:t>
                      </a:r>
                      <a:r>
                        <a:rPr lang="en-US" sz="1600" b="0" i="0" u="none" strike="noStrike" noProof="0">
                          <a:solidFill>
                            <a:schemeClr val="tx1"/>
                          </a:solidFill>
                          <a:latin typeface="Calibri"/>
                        </a:rPr>
                        <a:t>open space, sidewalks, playgrounds, parks)</a:t>
                      </a:r>
                      <a:endParaRPr lang="en-US" sz="1600" b="0" i="0" u="none" strike="noStrike" noProof="0">
                        <a:latin typeface="Calibri"/>
                      </a:endParaRPr>
                    </a:p>
                    <a:p>
                      <a:pPr lvl="0">
                        <a:buNone/>
                      </a:pPr>
                      <a:endParaRPr lang="en-US" sz="1600" b="0"/>
                    </a:p>
                  </a:txBody>
                  <a:tcPr marL="82296" marR="82296" marT="41148" marB="41148"/>
                </a:tc>
                <a:tc>
                  <a:txBody>
                    <a:bodyPr/>
                    <a:lstStyle/>
                    <a:p>
                      <a:pPr lvl="0">
                        <a:buNone/>
                      </a:pPr>
                      <a:r>
                        <a:rPr lang="en-US" sz="1600" b="0"/>
                        <a:t>None</a:t>
                      </a:r>
                    </a:p>
                  </a:txBody>
                  <a:tcPr marL="82296" marR="82296" marT="41148" marB="41148"/>
                </a:tc>
                <a:tc>
                  <a:txBody>
                    <a:bodyPr/>
                    <a:lstStyle/>
                    <a:p>
                      <a:pPr lvl="0">
                        <a:buNone/>
                      </a:pPr>
                      <a:r>
                        <a:rPr lang="en-US" sz="1600" b="0"/>
                        <a:t>Shelve</a:t>
                      </a:r>
                    </a:p>
                  </a:txBody>
                  <a:tcPr marL="82296" marR="82296" marT="41148" marB="41148"/>
                </a:tc>
                <a:extLst>
                  <a:ext uri="{0D108BD9-81ED-4DB2-BD59-A6C34878D82A}">
                    <a16:rowId xmlns:a16="http://schemas.microsoft.com/office/drawing/2014/main" val="1607790535"/>
                  </a:ext>
                </a:extLst>
              </a:tr>
            </a:tbl>
          </a:graphicData>
        </a:graphic>
      </p:graphicFrame>
    </p:spTree>
    <p:extLst>
      <p:ext uri="{BB962C8B-B14F-4D97-AF65-F5344CB8AC3E}">
        <p14:creationId xmlns:p14="http://schemas.microsoft.com/office/powerpoint/2010/main" val="377829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767350" y="88464"/>
            <a:ext cx="9464040"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sz="3200" b="1">
                <a:solidFill>
                  <a:srgbClr val="E57200"/>
                </a:solidFill>
                <a:latin typeface="Calibri"/>
                <a:cs typeface="Calibri"/>
              </a:rPr>
              <a:t>Data Discovery</a:t>
            </a:r>
            <a:endParaRPr lang="en-US" sz="3200">
              <a:solidFill>
                <a:srgbClr val="E57200"/>
              </a:solidFill>
              <a:cs typeface="Calibri"/>
            </a:endParaRPr>
          </a:p>
        </p:txBody>
      </p:sp>
      <p:graphicFrame>
        <p:nvGraphicFramePr>
          <p:cNvPr id="3" name="Content Placeholder 4">
            <a:extLst>
              <a:ext uri="{FF2B5EF4-FFF2-40B4-BE49-F238E27FC236}">
                <a16:creationId xmlns:a16="http://schemas.microsoft.com/office/drawing/2014/main" id="{D2AF0DAB-D564-4E99-B389-017BC0DDA0E9}"/>
              </a:ext>
            </a:extLst>
          </p:cNvPr>
          <p:cNvGraphicFramePr>
            <a:graphicFrameLocks/>
          </p:cNvGraphicFramePr>
          <p:nvPr>
            <p:extLst>
              <p:ext uri="{D42A27DB-BD31-4B8C-83A1-F6EECF244321}">
                <p14:modId xmlns:p14="http://schemas.microsoft.com/office/powerpoint/2010/main" val="2089514025"/>
              </p:ext>
            </p:extLst>
          </p:nvPr>
        </p:nvGraphicFramePr>
        <p:xfrm>
          <a:off x="496881" y="652157"/>
          <a:ext cx="10039141" cy="5993798"/>
        </p:xfrm>
        <a:graphic>
          <a:graphicData uri="http://schemas.openxmlformats.org/drawingml/2006/table">
            <a:tbl>
              <a:tblPr firstRow="1" bandRow="1">
                <a:tableStyleId>{5C22544A-7EE6-4342-B048-85BDC9FD1C3A}</a:tableStyleId>
              </a:tblPr>
              <a:tblGrid>
                <a:gridCol w="2509786">
                  <a:extLst>
                    <a:ext uri="{9D8B030D-6E8A-4147-A177-3AD203B41FA5}">
                      <a16:colId xmlns:a16="http://schemas.microsoft.com/office/drawing/2014/main" val="2914742123"/>
                    </a:ext>
                  </a:extLst>
                </a:gridCol>
                <a:gridCol w="3787267">
                  <a:extLst>
                    <a:ext uri="{9D8B030D-6E8A-4147-A177-3AD203B41FA5}">
                      <a16:colId xmlns:a16="http://schemas.microsoft.com/office/drawing/2014/main" val="2125919676"/>
                    </a:ext>
                  </a:extLst>
                </a:gridCol>
                <a:gridCol w="2405475">
                  <a:extLst>
                    <a:ext uri="{9D8B030D-6E8A-4147-A177-3AD203B41FA5}">
                      <a16:colId xmlns:a16="http://schemas.microsoft.com/office/drawing/2014/main" val="1427981063"/>
                    </a:ext>
                  </a:extLst>
                </a:gridCol>
                <a:gridCol w="1336613">
                  <a:extLst>
                    <a:ext uri="{9D8B030D-6E8A-4147-A177-3AD203B41FA5}">
                      <a16:colId xmlns:a16="http://schemas.microsoft.com/office/drawing/2014/main" val="4221866470"/>
                    </a:ext>
                  </a:extLst>
                </a:gridCol>
              </a:tblGrid>
              <a:tr h="281335">
                <a:tc>
                  <a:txBody>
                    <a:bodyPr/>
                    <a:lstStyle/>
                    <a:p>
                      <a:r>
                        <a:rPr lang="en-US" sz="1600"/>
                        <a:t>Data source</a:t>
                      </a:r>
                    </a:p>
                  </a:txBody>
                  <a:tcPr marL="82296" marR="82296" marT="41148" marB="41148"/>
                </a:tc>
                <a:tc>
                  <a:txBody>
                    <a:bodyPr/>
                    <a:lstStyle/>
                    <a:p>
                      <a:r>
                        <a:rPr lang="en-US" sz="1600"/>
                        <a:t>Measures</a:t>
                      </a:r>
                    </a:p>
                  </a:txBody>
                  <a:tcPr marL="82296" marR="82296" marT="41148" marB="41148"/>
                </a:tc>
                <a:tc>
                  <a:txBody>
                    <a:bodyPr/>
                    <a:lstStyle/>
                    <a:p>
                      <a:r>
                        <a:rPr lang="en-US" sz="1600"/>
                        <a:t>Challenges</a:t>
                      </a:r>
                    </a:p>
                  </a:txBody>
                  <a:tcPr marL="82296" marR="82296" marT="41148" marB="41148"/>
                </a:tc>
                <a:tc>
                  <a:txBody>
                    <a:bodyPr/>
                    <a:lstStyle/>
                    <a:p>
                      <a:r>
                        <a:rPr lang="en-US" sz="1600"/>
                        <a:t>Keep/Shelve</a:t>
                      </a:r>
                    </a:p>
                  </a:txBody>
                  <a:tcPr marL="82296" marR="82296" marT="41148" marB="41148"/>
                </a:tc>
                <a:extLst>
                  <a:ext uri="{0D108BD9-81ED-4DB2-BD59-A6C34878D82A}">
                    <a16:rowId xmlns:a16="http://schemas.microsoft.com/office/drawing/2014/main" val="823818688"/>
                  </a:ext>
                </a:extLst>
              </a:tr>
              <a:tr h="684991">
                <a:tc>
                  <a:txBody>
                    <a:bodyPr/>
                    <a:lstStyle/>
                    <a:p>
                      <a:pPr lvl="0">
                        <a:buNone/>
                      </a:pPr>
                      <a:r>
                        <a:rPr lang="en-US" sz="1500"/>
                        <a:t>Number of Crimes by Offense Type (Virginia State Police)</a:t>
                      </a:r>
                    </a:p>
                  </a:txBody>
                  <a:tcPr marL="82296" marR="82296" marT="41148" marB="41148"/>
                </a:tc>
                <a:tc>
                  <a:txBody>
                    <a:bodyPr/>
                    <a:lstStyle/>
                    <a:p>
                      <a:pPr lvl="0">
                        <a:buNone/>
                      </a:pPr>
                      <a:r>
                        <a:rPr lang="en-US" sz="1500"/>
                        <a:t>Crimes by offense type, drug reports, hate crimes</a:t>
                      </a:r>
                    </a:p>
                  </a:txBody>
                  <a:tcPr marL="82296" marR="82296" marT="41148" marB="41148"/>
                </a:tc>
                <a:tc>
                  <a:txBody>
                    <a:bodyPr/>
                    <a:lstStyle/>
                    <a:p>
                      <a:pPr lvl="0">
                        <a:buNone/>
                      </a:pPr>
                      <a:r>
                        <a:rPr lang="en-US" sz="1500"/>
                        <a:t>Decent amount of missing data</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3319062885"/>
                  </a:ext>
                </a:extLst>
              </a:tr>
              <a:tr h="892935">
                <a:tc>
                  <a:txBody>
                    <a:bodyPr/>
                    <a:lstStyle/>
                    <a:p>
                      <a:pPr lvl="0">
                        <a:buNone/>
                      </a:pPr>
                      <a:r>
                        <a:rPr lang="en-US" sz="1500"/>
                        <a:t>General Social Survey (GSS)</a:t>
                      </a:r>
                    </a:p>
                  </a:txBody>
                  <a:tcPr marL="82296" marR="82296" marT="41148" marB="41148"/>
                </a:tc>
                <a:tc>
                  <a:txBody>
                    <a:bodyPr/>
                    <a:lstStyle/>
                    <a:p>
                      <a:pPr lvl="0">
                        <a:buNone/>
                      </a:pPr>
                      <a:r>
                        <a:rPr lang="en-US" sz="1500"/>
                        <a:t>Trends in attitudes, behaviors</a:t>
                      </a:r>
                    </a:p>
                  </a:txBody>
                  <a:tcPr marL="82296" marR="82296" marT="41148" marB="41148"/>
                </a:tc>
                <a:tc>
                  <a:txBody>
                    <a:bodyPr/>
                    <a:lstStyle/>
                    <a:p>
                      <a:pPr lvl="0">
                        <a:buNone/>
                      </a:pPr>
                      <a:r>
                        <a:rPr lang="en-US" sz="1500"/>
                        <a:t>Under contract, the GSS will provide data on State, PSU, County, Census tract.</a:t>
                      </a:r>
                    </a:p>
                  </a:txBody>
                  <a:tcPr marL="82296" marR="82296" marT="41148" marB="41148"/>
                </a:tc>
                <a:tc>
                  <a:txBody>
                    <a:bodyPr/>
                    <a:lstStyle/>
                    <a:p>
                      <a:pPr lvl="0">
                        <a:buNone/>
                      </a:pPr>
                      <a:r>
                        <a:rPr lang="en-US" sz="1500"/>
                        <a:t>Shelve, but are pursuing for future research</a:t>
                      </a:r>
                    </a:p>
                  </a:txBody>
                  <a:tcPr marL="82296" marR="82296" marT="41148" marB="41148"/>
                </a:tc>
                <a:extLst>
                  <a:ext uri="{0D108BD9-81ED-4DB2-BD59-A6C34878D82A}">
                    <a16:rowId xmlns:a16="http://schemas.microsoft.com/office/drawing/2014/main" val="1589940502"/>
                  </a:ext>
                </a:extLst>
              </a:tr>
              <a:tr h="892935">
                <a:tc>
                  <a:txBody>
                    <a:bodyPr/>
                    <a:lstStyle/>
                    <a:p>
                      <a:r>
                        <a:rPr lang="en-US" sz="1500"/>
                        <a:t>American Time Use Survey</a:t>
                      </a:r>
                    </a:p>
                  </a:txBody>
                  <a:tcPr marL="82296" marR="82296" marT="41148" marB="41148"/>
                </a:tc>
                <a:tc>
                  <a:txBody>
                    <a:bodyPr/>
                    <a:lstStyle/>
                    <a:p>
                      <a:r>
                        <a:rPr lang="en-US" sz="1500"/>
                        <a:t>How people spend their time on various activities including religious activities, socializing, unpaid childcare, housework, volunteering, etc.</a:t>
                      </a:r>
                    </a:p>
                  </a:txBody>
                  <a:tcPr marL="82296" marR="82296" marT="41148" marB="41148"/>
                </a:tc>
                <a:tc>
                  <a:txBody>
                    <a:bodyPr/>
                    <a:lstStyle/>
                    <a:p>
                      <a:r>
                        <a:rPr lang="en-US" sz="1500"/>
                        <a:t>Only national-level data</a:t>
                      </a:r>
                    </a:p>
                  </a:txBody>
                  <a:tcPr marL="82296" marR="82296" marT="41148" marB="41148"/>
                </a:tc>
                <a:tc>
                  <a:txBody>
                    <a:bodyPr/>
                    <a:lstStyle/>
                    <a:p>
                      <a:r>
                        <a:rPr lang="en-US" sz="1500"/>
                        <a:t>Shelve</a:t>
                      </a:r>
                    </a:p>
                  </a:txBody>
                  <a:tcPr marL="82296" marR="82296" marT="41148" marB="41148"/>
                </a:tc>
                <a:extLst>
                  <a:ext uri="{0D108BD9-81ED-4DB2-BD59-A6C34878D82A}">
                    <a16:rowId xmlns:a16="http://schemas.microsoft.com/office/drawing/2014/main" val="4148302491"/>
                  </a:ext>
                </a:extLst>
              </a:tr>
              <a:tr h="477047">
                <a:tc>
                  <a:txBody>
                    <a:bodyPr/>
                    <a:lstStyle/>
                    <a:p>
                      <a:pPr lvl="0">
                        <a:buNone/>
                      </a:pPr>
                      <a:r>
                        <a:rPr lang="en-US" sz="1500"/>
                        <a:t>Behavioral Risk Factor Surveillance System (BRFSS)</a:t>
                      </a:r>
                    </a:p>
                  </a:txBody>
                  <a:tcPr marL="82296" marR="82296" marT="41148" marB="41148"/>
                </a:tc>
                <a:tc>
                  <a:txBody>
                    <a:bodyPr/>
                    <a:lstStyle/>
                    <a:p>
                      <a:pPr lvl="0">
                        <a:buNone/>
                      </a:pPr>
                      <a:r>
                        <a:rPr lang="en-US" sz="1500"/>
                        <a:t>Health indicators</a:t>
                      </a:r>
                    </a:p>
                  </a:txBody>
                  <a:tcPr marL="82296" marR="82296" marT="41148" marB="41148"/>
                </a:tc>
                <a:tc>
                  <a:txBody>
                    <a:bodyPr/>
                    <a:lstStyle/>
                    <a:p>
                      <a:pPr lvl="0">
                        <a:buNone/>
                      </a:pPr>
                      <a:r>
                        <a:rPr lang="en-US" sz="1500"/>
                        <a:t>No county data – just state, metropolitan status</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35383914"/>
                  </a:ext>
                </a:extLst>
              </a:tr>
              <a:tr h="684991">
                <a:tc>
                  <a:txBody>
                    <a:bodyPr/>
                    <a:lstStyle/>
                    <a:p>
                      <a:pPr lvl="0">
                        <a:buNone/>
                      </a:pPr>
                      <a:r>
                        <a:rPr lang="en-US" sz="1500"/>
                        <a:t>National Health and Nutrition Examination Survey (NHANES)</a:t>
                      </a:r>
                    </a:p>
                  </a:txBody>
                  <a:tcPr marL="82296" marR="82296" marT="41148" marB="41148"/>
                </a:tc>
                <a:tc>
                  <a:txBody>
                    <a:bodyPr/>
                    <a:lstStyle/>
                    <a:p>
                      <a:pPr lvl="0">
                        <a:buNone/>
                      </a:pPr>
                      <a:r>
                        <a:rPr lang="en-US" sz="1500"/>
                        <a:t>Health and nutritional status of adults and children</a:t>
                      </a:r>
                    </a:p>
                  </a:txBody>
                  <a:tcPr marL="82296" marR="82296" marT="41148" marB="41148"/>
                </a:tc>
                <a:tc>
                  <a:txBody>
                    <a:bodyPr/>
                    <a:lstStyle/>
                    <a:p>
                      <a:pPr lvl="0">
                        <a:buNone/>
                      </a:pPr>
                      <a:r>
                        <a:rPr lang="en-US" sz="1500"/>
                        <a:t>All geography below national level is restricted.</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1997153104"/>
                  </a:ext>
                </a:extLst>
              </a:tr>
              <a:tr h="684991">
                <a:tc>
                  <a:txBody>
                    <a:bodyPr/>
                    <a:lstStyle/>
                    <a:p>
                      <a:pPr lvl="0">
                        <a:buNone/>
                      </a:pPr>
                      <a:r>
                        <a:rPr lang="en-US" sz="1500"/>
                        <a:t>Department of Defense Education Activity (DoDEA)</a:t>
                      </a:r>
                    </a:p>
                  </a:txBody>
                  <a:tcPr marL="82296" marR="82296" marT="41148" marB="41148"/>
                </a:tc>
                <a:tc>
                  <a:txBody>
                    <a:bodyPr/>
                    <a:lstStyle/>
                    <a:p>
                      <a:pPr lvl="0">
                        <a:buNone/>
                      </a:pPr>
                      <a:r>
                        <a:rPr lang="en-US" sz="1500"/>
                        <a:t>Regional school calendars, enrollment data, accreditation reports, comprehensive assessment system, school report system</a:t>
                      </a:r>
                    </a:p>
                  </a:txBody>
                  <a:tcPr marL="82296" marR="82296" marT="41148" marB="41148"/>
                </a:tc>
                <a:tc>
                  <a:txBody>
                    <a:bodyPr/>
                    <a:lstStyle/>
                    <a:p>
                      <a:pPr lvl="0">
                        <a:buNone/>
                      </a:pPr>
                      <a:r>
                        <a:rPr lang="en-US" sz="1500"/>
                        <a:t>Lots of missing data for schools, no DoDEA schools near Army bases in Virginia</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3451690057"/>
                  </a:ext>
                </a:extLst>
              </a:tr>
              <a:tr h="892935">
                <a:tc>
                  <a:txBody>
                    <a:bodyPr/>
                    <a:lstStyle/>
                    <a:p>
                      <a:pPr lvl="0">
                        <a:buNone/>
                      </a:pPr>
                      <a:r>
                        <a:rPr lang="en-US" sz="1500"/>
                        <a:t>Virginia Department of Health, Health Behavior</a:t>
                      </a:r>
                    </a:p>
                  </a:txBody>
                  <a:tcPr marL="82296" marR="82296" marT="41148" marB="41148"/>
                </a:tc>
                <a:tc>
                  <a:txBody>
                    <a:bodyPr/>
                    <a:lstStyle/>
                    <a:p>
                      <a:pPr lvl="0">
                        <a:buNone/>
                      </a:pPr>
                      <a:r>
                        <a:rPr lang="en-US" sz="1500"/>
                        <a:t>Health behaviors by health district</a:t>
                      </a:r>
                    </a:p>
                  </a:txBody>
                  <a:tcPr marL="82296" marR="82296" marT="41148" marB="41148"/>
                </a:tc>
                <a:tc>
                  <a:txBody>
                    <a:bodyPr/>
                    <a:lstStyle/>
                    <a:p>
                      <a:pPr lvl="0">
                        <a:buNone/>
                      </a:pPr>
                      <a:r>
                        <a:rPr lang="en-US" sz="1500"/>
                        <a:t>Geography grouped into health districts, which don’t correspond to any Census measure</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533036281"/>
                  </a:ext>
                </a:extLst>
              </a:tr>
            </a:tbl>
          </a:graphicData>
        </a:graphic>
      </p:graphicFrame>
    </p:spTree>
    <p:extLst>
      <p:ext uri="{BB962C8B-B14F-4D97-AF65-F5344CB8AC3E}">
        <p14:creationId xmlns:p14="http://schemas.microsoft.com/office/powerpoint/2010/main" val="55976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21AAF5-2E08-49D2-9975-6C4F37D7FF10}"/>
              </a:ext>
            </a:extLst>
          </p:cNvPr>
          <p:cNvSpPr>
            <a:spLocks noGrp="1"/>
          </p:cNvSpPr>
          <p:nvPr>
            <p:ph type="title"/>
          </p:nvPr>
        </p:nvSpPr>
        <p:spPr/>
        <p:txBody>
          <a:bodyPr anchor="t"/>
          <a:lstStyle/>
          <a:p>
            <a:r>
              <a:rPr lang="en-US" sz="3200" b="1">
                <a:solidFill>
                  <a:srgbClr val="E57200"/>
                </a:solidFill>
                <a:latin typeface="Calibri"/>
                <a:cs typeface="Calibri"/>
              </a:rPr>
              <a:t>Social Media Sentiment Analysis</a:t>
            </a:r>
          </a:p>
        </p:txBody>
      </p:sp>
      <p:sp>
        <p:nvSpPr>
          <p:cNvPr id="5" name="Slide Number Placeholder 4">
            <a:extLst>
              <a:ext uri="{FF2B5EF4-FFF2-40B4-BE49-F238E27FC236}">
                <a16:creationId xmlns:a16="http://schemas.microsoft.com/office/drawing/2014/main" id="{B12CFA38-D96B-45E4-8BA2-750CB9614C84}"/>
              </a:ext>
            </a:extLst>
          </p:cNvPr>
          <p:cNvSpPr>
            <a:spLocks noGrp="1"/>
          </p:cNvSpPr>
          <p:nvPr>
            <p:ph type="sldNum" sz="quarter" idx="10"/>
          </p:nvPr>
        </p:nvSpPr>
        <p:spPr/>
        <p:txBody>
          <a:bodyPr/>
          <a:lstStyle/>
          <a:p>
            <a:fld id="{0F418C06-167A-E646-9EF6-18275B625F6B}" type="slidenum">
              <a:rPr lang="en-US" smtClean="0"/>
              <a:pPr/>
              <a:t>13</a:t>
            </a:fld>
            <a:endParaRPr lang="en-US"/>
          </a:p>
        </p:txBody>
      </p:sp>
      <p:sp>
        <p:nvSpPr>
          <p:cNvPr id="2" name="Text Placeholder 1">
            <a:extLst>
              <a:ext uri="{FF2B5EF4-FFF2-40B4-BE49-F238E27FC236}">
                <a16:creationId xmlns:a16="http://schemas.microsoft.com/office/drawing/2014/main" id="{A5F0C141-0893-4E6E-BCAA-9098DB3754EB}"/>
              </a:ext>
            </a:extLst>
          </p:cNvPr>
          <p:cNvSpPr>
            <a:spLocks noGrp="1"/>
          </p:cNvSpPr>
          <p:nvPr>
            <p:ph sz="quarter" idx="11"/>
          </p:nvPr>
        </p:nvSpPr>
        <p:spPr>
          <a:xfrm>
            <a:off x="754380" y="1371600"/>
            <a:ext cx="4046220" cy="4183380"/>
          </a:xfrm>
        </p:spPr>
        <p:txBody>
          <a:bodyPr anchor="t"/>
          <a:lstStyle/>
          <a:p>
            <a:pPr marL="342900" indent="-342900"/>
            <a:r>
              <a:rPr lang="en-US" sz="2800"/>
              <a:t>Interested in how often </a:t>
            </a:r>
            <a:r>
              <a:rPr lang="en-US" sz="2800" b="1">
                <a:solidFill>
                  <a:srgbClr val="E57200"/>
                </a:solidFill>
              </a:rPr>
              <a:t>posts to social media are positive or negative</a:t>
            </a:r>
            <a:endParaRPr lang="en-US" sz="2800" b="1">
              <a:solidFill>
                <a:srgbClr val="E57200"/>
              </a:solidFill>
              <a:cs typeface="Calibri"/>
            </a:endParaRPr>
          </a:p>
          <a:p>
            <a:pPr marL="342900" indent="-342900"/>
            <a:r>
              <a:rPr lang="en-US" sz="2800"/>
              <a:t>Identify </a:t>
            </a:r>
            <a:r>
              <a:rPr lang="en-US" sz="2800" b="1">
                <a:solidFill>
                  <a:srgbClr val="E57200"/>
                </a:solidFill>
              </a:rPr>
              <a:t>keywords to search for discussions of community, social cohesion,</a:t>
            </a:r>
            <a:r>
              <a:rPr lang="en-US" sz="2800" b="1">
                <a:solidFill>
                  <a:schemeClr val="accent6">
                    <a:lumMod val="75000"/>
                  </a:schemeClr>
                </a:solidFill>
              </a:rPr>
              <a:t> </a:t>
            </a:r>
            <a:r>
              <a:rPr lang="en-US" sz="2800"/>
              <a:t>what specific Army posts are being discussed</a:t>
            </a:r>
            <a:endParaRPr lang="en-US" sz="2800">
              <a:cs typeface="Calibri"/>
            </a:endParaRPr>
          </a:p>
          <a:p>
            <a:pPr marL="742950" lvl="1" indent="-285750"/>
            <a:endParaRPr lang="en-US" sz="2800">
              <a:cs typeface="Calibri"/>
            </a:endParaRPr>
          </a:p>
          <a:p>
            <a:pPr marL="342900" indent="-342900"/>
            <a:endParaRPr lang="en-US" sz="2800">
              <a:cs typeface="Calibri"/>
            </a:endParaRPr>
          </a:p>
        </p:txBody>
      </p:sp>
      <p:pic>
        <p:nvPicPr>
          <p:cNvPr id="3" name="Picture 2">
            <a:extLst>
              <a:ext uri="{FF2B5EF4-FFF2-40B4-BE49-F238E27FC236}">
                <a16:creationId xmlns:a16="http://schemas.microsoft.com/office/drawing/2014/main" id="{298EF8BE-5409-4F65-A6D5-4701A6D6FC7C}"/>
              </a:ext>
            </a:extLst>
          </p:cNvPr>
          <p:cNvPicPr>
            <a:picLocks noChangeAspect="1"/>
          </p:cNvPicPr>
          <p:nvPr/>
        </p:nvPicPr>
        <p:blipFill rotWithShape="1">
          <a:blip r:embed="rId2"/>
          <a:srcRect l="13750" t="12222" r="14375" b="10000"/>
          <a:stretch/>
        </p:blipFill>
        <p:spPr>
          <a:xfrm>
            <a:off x="5212080" y="1508760"/>
            <a:ext cx="5182689" cy="3154680"/>
          </a:xfrm>
          <a:prstGeom prst="rect">
            <a:avLst/>
          </a:prstGeom>
        </p:spPr>
      </p:pic>
    </p:spTree>
    <p:extLst>
      <p:ext uri="{BB962C8B-B14F-4D97-AF65-F5344CB8AC3E}">
        <p14:creationId xmlns:p14="http://schemas.microsoft.com/office/powerpoint/2010/main" val="3969840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21AAF5-2E08-49D2-9975-6C4F37D7FF10}"/>
              </a:ext>
            </a:extLst>
          </p:cNvPr>
          <p:cNvSpPr>
            <a:spLocks noGrp="1"/>
          </p:cNvSpPr>
          <p:nvPr>
            <p:ph type="title"/>
          </p:nvPr>
        </p:nvSpPr>
        <p:spPr/>
        <p:txBody>
          <a:bodyPr anchor="t"/>
          <a:lstStyle/>
          <a:p>
            <a:r>
              <a:rPr lang="en-US" sz="3200" b="1">
                <a:solidFill>
                  <a:srgbClr val="E57200"/>
                </a:solidFill>
                <a:latin typeface="Calibri"/>
                <a:cs typeface="Calibri"/>
              </a:rPr>
              <a:t>Social Media Sentiment Analysis</a:t>
            </a:r>
          </a:p>
        </p:txBody>
      </p:sp>
      <p:sp>
        <p:nvSpPr>
          <p:cNvPr id="5" name="Slide Number Placeholder 4">
            <a:extLst>
              <a:ext uri="{FF2B5EF4-FFF2-40B4-BE49-F238E27FC236}">
                <a16:creationId xmlns:a16="http://schemas.microsoft.com/office/drawing/2014/main" id="{B12CFA38-D96B-45E4-8BA2-750CB9614C84}"/>
              </a:ext>
            </a:extLst>
          </p:cNvPr>
          <p:cNvSpPr>
            <a:spLocks noGrp="1"/>
          </p:cNvSpPr>
          <p:nvPr>
            <p:ph type="sldNum" sz="quarter" idx="10"/>
          </p:nvPr>
        </p:nvSpPr>
        <p:spPr/>
        <p:txBody>
          <a:bodyPr/>
          <a:lstStyle/>
          <a:p>
            <a:fld id="{0F418C06-167A-E646-9EF6-18275B625F6B}" type="slidenum">
              <a:rPr lang="en-US" smtClean="0"/>
              <a:pPr/>
              <a:t>14</a:t>
            </a:fld>
            <a:endParaRPr lang="en-US"/>
          </a:p>
        </p:txBody>
      </p:sp>
      <p:pic>
        <p:nvPicPr>
          <p:cNvPr id="16" name="Picture 15">
            <a:extLst>
              <a:ext uri="{FF2B5EF4-FFF2-40B4-BE49-F238E27FC236}">
                <a16:creationId xmlns:a16="http://schemas.microsoft.com/office/drawing/2014/main" id="{684D7084-052E-46CB-A96F-35F47EE8DB4B}"/>
              </a:ext>
            </a:extLst>
          </p:cNvPr>
          <p:cNvPicPr>
            <a:picLocks noChangeAspect="1"/>
          </p:cNvPicPr>
          <p:nvPr/>
        </p:nvPicPr>
        <p:blipFill rotWithShape="1">
          <a:blip r:embed="rId2"/>
          <a:srcRect l="16216" t="3632" r="16216" b="3502"/>
          <a:stretch/>
        </p:blipFill>
        <p:spPr>
          <a:xfrm>
            <a:off x="279919" y="1940767"/>
            <a:ext cx="3364381" cy="3349690"/>
          </a:xfrm>
          <a:prstGeom prst="rect">
            <a:avLst/>
          </a:prstGeom>
        </p:spPr>
      </p:pic>
      <p:sp>
        <p:nvSpPr>
          <p:cNvPr id="17" name="TextBox 16">
            <a:extLst>
              <a:ext uri="{FF2B5EF4-FFF2-40B4-BE49-F238E27FC236}">
                <a16:creationId xmlns:a16="http://schemas.microsoft.com/office/drawing/2014/main" id="{68B06D9C-1A62-440B-BCF5-3C2A3A388455}"/>
              </a:ext>
            </a:extLst>
          </p:cNvPr>
          <p:cNvSpPr txBox="1"/>
          <p:nvPr/>
        </p:nvSpPr>
        <p:spPr>
          <a:xfrm>
            <a:off x="562517" y="1520930"/>
            <a:ext cx="2799184" cy="369332"/>
          </a:xfrm>
          <a:prstGeom prst="rect">
            <a:avLst/>
          </a:prstGeom>
          <a:noFill/>
        </p:spPr>
        <p:txBody>
          <a:bodyPr wrap="square" rtlCol="0">
            <a:spAutoFit/>
          </a:bodyPr>
          <a:lstStyle/>
          <a:p>
            <a:pPr algn="ctr"/>
            <a:r>
              <a:rPr lang="en-US" b="1">
                <a:solidFill>
                  <a:srgbClr val="E57200"/>
                </a:solidFill>
              </a:rPr>
              <a:t>Top 200 words</a:t>
            </a:r>
          </a:p>
        </p:txBody>
      </p:sp>
      <p:pic>
        <p:nvPicPr>
          <p:cNvPr id="19" name="Picture 18">
            <a:extLst>
              <a:ext uri="{FF2B5EF4-FFF2-40B4-BE49-F238E27FC236}">
                <a16:creationId xmlns:a16="http://schemas.microsoft.com/office/drawing/2014/main" id="{2F8F460C-5D66-4A3A-A898-A33DE33F3350}"/>
              </a:ext>
            </a:extLst>
          </p:cNvPr>
          <p:cNvPicPr>
            <a:picLocks noChangeAspect="1"/>
          </p:cNvPicPr>
          <p:nvPr/>
        </p:nvPicPr>
        <p:blipFill rotWithShape="1">
          <a:blip r:embed="rId3"/>
          <a:srcRect l="18461" t="4025" r="18171" b="8633"/>
          <a:stretch/>
        </p:blipFill>
        <p:spPr>
          <a:xfrm>
            <a:off x="3803904" y="1940767"/>
            <a:ext cx="3364992" cy="3364992"/>
          </a:xfrm>
          <a:prstGeom prst="rect">
            <a:avLst/>
          </a:prstGeom>
        </p:spPr>
      </p:pic>
      <p:sp>
        <p:nvSpPr>
          <p:cNvPr id="20" name="TextBox 19">
            <a:extLst>
              <a:ext uri="{FF2B5EF4-FFF2-40B4-BE49-F238E27FC236}">
                <a16:creationId xmlns:a16="http://schemas.microsoft.com/office/drawing/2014/main" id="{19F4ABAA-136E-4DA5-949E-69CFFA0310A2}"/>
              </a:ext>
            </a:extLst>
          </p:cNvPr>
          <p:cNvSpPr txBox="1"/>
          <p:nvPr/>
        </p:nvSpPr>
        <p:spPr>
          <a:xfrm>
            <a:off x="4075007" y="1520930"/>
            <a:ext cx="2799184" cy="369332"/>
          </a:xfrm>
          <a:prstGeom prst="rect">
            <a:avLst/>
          </a:prstGeom>
          <a:noFill/>
        </p:spPr>
        <p:txBody>
          <a:bodyPr wrap="square" rtlCol="0">
            <a:spAutoFit/>
          </a:bodyPr>
          <a:lstStyle/>
          <a:p>
            <a:pPr algn="ctr"/>
            <a:r>
              <a:rPr lang="en-US" b="1">
                <a:solidFill>
                  <a:srgbClr val="E57200"/>
                </a:solidFill>
              </a:rPr>
              <a:t>Top 200 positive words</a:t>
            </a:r>
          </a:p>
        </p:txBody>
      </p:sp>
      <p:sp>
        <p:nvSpPr>
          <p:cNvPr id="21" name="TextBox 20">
            <a:extLst>
              <a:ext uri="{FF2B5EF4-FFF2-40B4-BE49-F238E27FC236}">
                <a16:creationId xmlns:a16="http://schemas.microsoft.com/office/drawing/2014/main" id="{F0F971A7-D65C-4305-9C90-A508CC706180}"/>
              </a:ext>
            </a:extLst>
          </p:cNvPr>
          <p:cNvSpPr txBox="1"/>
          <p:nvPr/>
        </p:nvSpPr>
        <p:spPr>
          <a:xfrm>
            <a:off x="7611404" y="1518175"/>
            <a:ext cx="2799184" cy="369332"/>
          </a:xfrm>
          <a:prstGeom prst="rect">
            <a:avLst/>
          </a:prstGeom>
          <a:noFill/>
        </p:spPr>
        <p:txBody>
          <a:bodyPr wrap="square" rtlCol="0">
            <a:spAutoFit/>
          </a:bodyPr>
          <a:lstStyle/>
          <a:p>
            <a:pPr algn="ctr"/>
            <a:r>
              <a:rPr lang="en-US" b="1">
                <a:solidFill>
                  <a:srgbClr val="E57200"/>
                </a:solidFill>
              </a:rPr>
              <a:t>Top 200 negative words</a:t>
            </a:r>
          </a:p>
        </p:txBody>
      </p:sp>
      <p:pic>
        <p:nvPicPr>
          <p:cNvPr id="23" name="Picture 22">
            <a:extLst>
              <a:ext uri="{FF2B5EF4-FFF2-40B4-BE49-F238E27FC236}">
                <a16:creationId xmlns:a16="http://schemas.microsoft.com/office/drawing/2014/main" id="{5CB0ED0A-048B-483C-A27D-5680EBA196DA}"/>
              </a:ext>
            </a:extLst>
          </p:cNvPr>
          <p:cNvPicPr>
            <a:picLocks noChangeAspect="1"/>
          </p:cNvPicPr>
          <p:nvPr/>
        </p:nvPicPr>
        <p:blipFill rotWithShape="1">
          <a:blip r:embed="rId4"/>
          <a:srcRect l="19918" t="7937" r="20073" b="10071"/>
          <a:stretch/>
        </p:blipFill>
        <p:spPr>
          <a:xfrm>
            <a:off x="7328500" y="1927586"/>
            <a:ext cx="3364992" cy="3330585"/>
          </a:xfrm>
          <a:prstGeom prst="rect">
            <a:avLst/>
          </a:prstGeom>
        </p:spPr>
      </p:pic>
    </p:spTree>
    <p:extLst>
      <p:ext uri="{BB962C8B-B14F-4D97-AF65-F5344CB8AC3E}">
        <p14:creationId xmlns:p14="http://schemas.microsoft.com/office/powerpoint/2010/main" val="150339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CA9D-40ED-411E-9C09-C1EEF31072A7}"/>
              </a:ext>
            </a:extLst>
          </p:cNvPr>
          <p:cNvSpPr>
            <a:spLocks noGrp="1"/>
          </p:cNvSpPr>
          <p:nvPr>
            <p:ph type="title"/>
          </p:nvPr>
        </p:nvSpPr>
        <p:spPr>
          <a:xfrm>
            <a:off x="754380" y="197173"/>
            <a:ext cx="9464040" cy="625475"/>
          </a:xfrm>
        </p:spPr>
        <p:txBody>
          <a:bodyPr anchor="t"/>
          <a:lstStyle/>
          <a:p>
            <a:r>
              <a:rPr lang="en-US" sz="2850" b="1">
                <a:latin typeface="Calibri"/>
                <a:cs typeface="Calibri"/>
              </a:rPr>
              <a:t>Problems with Sentiment Analysis</a:t>
            </a:r>
          </a:p>
        </p:txBody>
      </p:sp>
      <p:sp>
        <p:nvSpPr>
          <p:cNvPr id="3" name="Slide Number Placeholder 2">
            <a:extLst>
              <a:ext uri="{FF2B5EF4-FFF2-40B4-BE49-F238E27FC236}">
                <a16:creationId xmlns:a16="http://schemas.microsoft.com/office/drawing/2014/main" id="{AACDAC19-1827-43CA-A47A-8B29406C99F9}"/>
              </a:ext>
            </a:extLst>
          </p:cNvPr>
          <p:cNvSpPr>
            <a:spLocks noGrp="1"/>
          </p:cNvSpPr>
          <p:nvPr>
            <p:ph type="sldNum" sz="quarter" idx="10"/>
          </p:nvPr>
        </p:nvSpPr>
        <p:spPr/>
        <p:txBody>
          <a:bodyPr/>
          <a:lstStyle/>
          <a:p>
            <a:fld id="{0F418C06-167A-E646-9EF6-18275B625F6B}" type="slidenum">
              <a:rPr lang="en-US" smtClean="0"/>
              <a:pPr/>
              <a:t>15</a:t>
            </a:fld>
            <a:endParaRPr lang="en-US"/>
          </a:p>
        </p:txBody>
      </p:sp>
      <p:sp>
        <p:nvSpPr>
          <p:cNvPr id="4" name="Content Placeholder 3">
            <a:extLst>
              <a:ext uri="{FF2B5EF4-FFF2-40B4-BE49-F238E27FC236}">
                <a16:creationId xmlns:a16="http://schemas.microsoft.com/office/drawing/2014/main" id="{816E4FBE-9566-42C6-A343-A5B8F49CF090}"/>
              </a:ext>
            </a:extLst>
          </p:cNvPr>
          <p:cNvSpPr>
            <a:spLocks noGrp="1"/>
          </p:cNvSpPr>
          <p:nvPr>
            <p:ph sz="quarter" idx="11"/>
          </p:nvPr>
        </p:nvSpPr>
        <p:spPr>
          <a:xfrm>
            <a:off x="754380" y="779100"/>
            <a:ext cx="9464040" cy="4648200"/>
          </a:xfrm>
        </p:spPr>
        <p:txBody>
          <a:bodyPr anchor="t"/>
          <a:lstStyle/>
          <a:p>
            <a:pPr marL="342900" indent="-342900"/>
            <a:r>
              <a:rPr lang="en-US"/>
              <a:t>So many different sentiment analysis packages in R; some of the most common are </a:t>
            </a:r>
            <a:r>
              <a:rPr lang="en-US" err="1"/>
              <a:t>sentimentr</a:t>
            </a:r>
            <a:r>
              <a:rPr lang="en-US"/>
              <a:t>, </a:t>
            </a:r>
            <a:r>
              <a:rPr lang="en-US" err="1"/>
              <a:t>syuzhet</a:t>
            </a:r>
            <a:r>
              <a:rPr lang="en-US"/>
              <a:t>, </a:t>
            </a:r>
            <a:r>
              <a:rPr lang="en-US" err="1"/>
              <a:t>meanr</a:t>
            </a:r>
            <a:r>
              <a:rPr lang="en-US"/>
              <a:t>, </a:t>
            </a:r>
            <a:r>
              <a:rPr lang="en-US" err="1"/>
              <a:t>SentimentAnalysis</a:t>
            </a:r>
            <a:r>
              <a:rPr lang="en-US"/>
              <a:t>, and Stanford packages</a:t>
            </a:r>
          </a:p>
          <a:p>
            <a:pPr marL="342900" indent="-342900"/>
            <a:r>
              <a:rPr lang="en-US"/>
              <a:t>According to the </a:t>
            </a:r>
            <a:r>
              <a:rPr lang="en-US">
                <a:hlinkClick r:id="rId2"/>
              </a:rPr>
              <a:t>literature</a:t>
            </a:r>
            <a:r>
              <a:rPr lang="en-US"/>
              <a:t>, the best R packages are either </a:t>
            </a:r>
            <a:r>
              <a:rPr lang="en-US" err="1"/>
              <a:t>sentimentr</a:t>
            </a:r>
            <a:r>
              <a:rPr lang="en-US"/>
              <a:t> or Stanford </a:t>
            </a:r>
            <a:r>
              <a:rPr lang="en-US" err="1"/>
              <a:t>coreNLP</a:t>
            </a:r>
            <a:r>
              <a:rPr lang="en-US"/>
              <a:t>. </a:t>
            </a:r>
            <a:endParaRPr lang="en-US">
              <a:cs typeface="Calibri"/>
            </a:endParaRPr>
          </a:p>
          <a:p>
            <a:pPr marL="742950" lvl="1" indent="-285750"/>
            <a:r>
              <a:rPr lang="en-US" err="1"/>
              <a:t>sentimentr</a:t>
            </a:r>
            <a:r>
              <a:rPr lang="en-US"/>
              <a:t> is pretty efficient and accounts for negators (it knows how to properly parse a “not” and any words after in a sentence) unlike most other packages; it also analyzes an entire sentence rather than individual words</a:t>
            </a:r>
            <a:endParaRPr lang="en-US">
              <a:cs typeface="Calibri"/>
            </a:endParaRPr>
          </a:p>
          <a:p>
            <a:pPr marL="742950" lvl="1" indent="-285750"/>
            <a:r>
              <a:rPr lang="en-US"/>
              <a:t>Stanford </a:t>
            </a:r>
            <a:r>
              <a:rPr lang="en-US" err="1"/>
              <a:t>coreNLP</a:t>
            </a:r>
            <a:r>
              <a:rPr lang="en-US"/>
              <a:t> seems like it does everything but is super slow and resource intensive</a:t>
            </a:r>
            <a:endParaRPr lang="en-US">
              <a:cs typeface="Calibri"/>
            </a:endParaRPr>
          </a:p>
          <a:p>
            <a:pPr marL="342900" indent="-342900"/>
            <a:r>
              <a:rPr lang="en-US"/>
              <a:t>The biggest issue is that the R package, </a:t>
            </a:r>
            <a:r>
              <a:rPr lang="en-US" err="1"/>
              <a:t>sentimentr</a:t>
            </a:r>
            <a:r>
              <a:rPr lang="en-US"/>
              <a:t>, marks a lot of actually negative statements as positive, which is our problem with the current </a:t>
            </a:r>
            <a:r>
              <a:rPr lang="en-US" err="1"/>
              <a:t>SentimentAnalysis</a:t>
            </a:r>
            <a:r>
              <a:rPr lang="en-US"/>
              <a:t> package. Stanford </a:t>
            </a:r>
            <a:r>
              <a:rPr lang="en-US" err="1"/>
              <a:t>coreNLP</a:t>
            </a:r>
            <a:r>
              <a:rPr lang="en-US"/>
              <a:t> is better at marking actually negative statements as negative.</a:t>
            </a:r>
            <a:endParaRPr lang="en-US">
              <a:cs typeface="Calibri"/>
            </a:endParaRPr>
          </a:p>
          <a:p>
            <a:pPr marL="342900" indent="-342900"/>
            <a:r>
              <a:rPr lang="en-US"/>
              <a:t>Within each of these packages, a number of different dictionaries are used: AFIN, </a:t>
            </a:r>
            <a:r>
              <a:rPr lang="en-US" err="1"/>
              <a:t>bing</a:t>
            </a:r>
            <a:r>
              <a:rPr lang="en-US"/>
              <a:t>, </a:t>
            </a:r>
            <a:r>
              <a:rPr lang="en-US" err="1"/>
              <a:t>nrc</a:t>
            </a:r>
            <a:endParaRPr lang="en-US">
              <a:cs typeface="Calibri"/>
            </a:endParaRPr>
          </a:p>
          <a:p>
            <a:pPr marL="742950" lvl="1" indent="-285750"/>
            <a:r>
              <a:rPr lang="en-US"/>
              <a:t>None of these include military-specific terms or take into account the military meaning of certain words (like “deployment”)</a:t>
            </a:r>
            <a:endParaRPr lang="en-US">
              <a:cs typeface="Calibri"/>
            </a:endParaRPr>
          </a:p>
          <a:p>
            <a:pPr marL="342900" indent="-342900"/>
            <a:endParaRPr lang="en-US">
              <a:cs typeface="Calibri"/>
            </a:endParaRPr>
          </a:p>
        </p:txBody>
      </p:sp>
      <p:pic>
        <p:nvPicPr>
          <p:cNvPr id="6" name="Picture 5">
            <a:extLst>
              <a:ext uri="{FF2B5EF4-FFF2-40B4-BE49-F238E27FC236}">
                <a16:creationId xmlns:a16="http://schemas.microsoft.com/office/drawing/2014/main" id="{22CAAD16-E3FE-4FB7-9FF0-7357ECC3F863}"/>
              </a:ext>
            </a:extLst>
          </p:cNvPr>
          <p:cNvPicPr>
            <a:picLocks noChangeAspect="1"/>
          </p:cNvPicPr>
          <p:nvPr/>
        </p:nvPicPr>
        <p:blipFill>
          <a:blip r:embed="rId3"/>
          <a:stretch>
            <a:fillRect/>
          </a:stretch>
        </p:blipFill>
        <p:spPr>
          <a:xfrm>
            <a:off x="0" y="4688385"/>
            <a:ext cx="10972800" cy="1896830"/>
          </a:xfrm>
          <a:prstGeom prst="rect">
            <a:avLst/>
          </a:prstGeom>
        </p:spPr>
      </p:pic>
    </p:spTree>
    <p:extLst>
      <p:ext uri="{BB962C8B-B14F-4D97-AF65-F5344CB8AC3E}">
        <p14:creationId xmlns:p14="http://schemas.microsoft.com/office/powerpoint/2010/main" val="1093627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2651-C912-4868-8CE5-76E11E09F8FE}"/>
              </a:ext>
            </a:extLst>
          </p:cNvPr>
          <p:cNvSpPr>
            <a:spLocks noGrp="1"/>
          </p:cNvSpPr>
          <p:nvPr>
            <p:ph type="title"/>
          </p:nvPr>
        </p:nvSpPr>
        <p:spPr>
          <a:xfrm>
            <a:off x="754380" y="209263"/>
            <a:ext cx="9464040" cy="625475"/>
          </a:xfrm>
        </p:spPr>
        <p:txBody>
          <a:bodyPr anchor="t"/>
          <a:lstStyle/>
          <a:p>
            <a:r>
              <a:rPr lang="en-US" sz="2850" b="1">
                <a:latin typeface="Calibri"/>
                <a:cs typeface="Calibri"/>
              </a:rPr>
              <a:t>Mapping locations of interest</a:t>
            </a:r>
            <a:endParaRPr lang="en-US" sz="2850">
              <a:latin typeface="Calibri"/>
              <a:cs typeface="Calibri"/>
            </a:endParaRPr>
          </a:p>
        </p:txBody>
      </p:sp>
      <p:sp>
        <p:nvSpPr>
          <p:cNvPr id="3" name="Slide Number Placeholder 2">
            <a:extLst>
              <a:ext uri="{FF2B5EF4-FFF2-40B4-BE49-F238E27FC236}">
                <a16:creationId xmlns:a16="http://schemas.microsoft.com/office/drawing/2014/main" id="{A0252F53-0CA0-4E44-B31C-F143DDB3FFFC}"/>
              </a:ext>
            </a:extLst>
          </p:cNvPr>
          <p:cNvSpPr>
            <a:spLocks noGrp="1"/>
          </p:cNvSpPr>
          <p:nvPr>
            <p:ph type="sldNum" sz="quarter" idx="10"/>
          </p:nvPr>
        </p:nvSpPr>
        <p:spPr/>
        <p:txBody>
          <a:bodyPr/>
          <a:lstStyle/>
          <a:p>
            <a:fld id="{0F418C06-167A-E646-9EF6-18275B625F6B}" type="slidenum">
              <a:rPr lang="en-US" smtClean="0"/>
              <a:pPr/>
              <a:t>16</a:t>
            </a:fld>
            <a:endParaRPr lang="en-US"/>
          </a:p>
        </p:txBody>
      </p:sp>
      <p:sp>
        <p:nvSpPr>
          <p:cNvPr id="4" name="Content Placeholder 3">
            <a:extLst>
              <a:ext uri="{FF2B5EF4-FFF2-40B4-BE49-F238E27FC236}">
                <a16:creationId xmlns:a16="http://schemas.microsoft.com/office/drawing/2014/main" id="{6FD0D671-B321-47B9-9EF4-A4EB081DB632}"/>
              </a:ext>
            </a:extLst>
          </p:cNvPr>
          <p:cNvSpPr>
            <a:spLocks noGrp="1"/>
          </p:cNvSpPr>
          <p:nvPr>
            <p:ph sz="quarter" idx="11"/>
          </p:nvPr>
        </p:nvSpPr>
        <p:spPr>
          <a:xfrm>
            <a:off x="754380" y="831274"/>
            <a:ext cx="9464040" cy="4959926"/>
          </a:xfrm>
        </p:spPr>
        <p:txBody>
          <a:bodyPr anchor="t"/>
          <a:lstStyle/>
          <a:p>
            <a:pPr marL="285750" indent="-285750"/>
            <a:r>
              <a:rPr lang="en-US">
                <a:ea typeface="+mn-lt"/>
                <a:cs typeface="+mn-lt"/>
              </a:rPr>
              <a:t>Thought we could use Open Street Maps to map out locations that tend to crop up around Army posts and can entice people off-post, like check cashing stores, car dealerships, tattoo parlors, bars, etc. as well as positive off-post locations like churches</a:t>
            </a:r>
          </a:p>
          <a:p>
            <a:pPr marL="742950" lvl="1" indent="-285750"/>
            <a:r>
              <a:rPr lang="en-US">
                <a:ea typeface="+mn-lt"/>
                <a:cs typeface="+mn-lt"/>
              </a:rPr>
              <a:t>we were curious to see how close or far away these locations were from the post itself</a:t>
            </a:r>
            <a:endParaRPr lang="en-US">
              <a:cs typeface="Calibri"/>
            </a:endParaRPr>
          </a:p>
          <a:p>
            <a:pPr marL="342900" indent="-342900"/>
            <a:r>
              <a:rPr lang="en-US">
                <a:ea typeface="+mn-lt"/>
                <a:cs typeface="+mn-lt"/>
              </a:rPr>
              <a:t>Open Street Maps has limited data for the parts of Virginia we were interested in –some simple queries of churches, for example, were only resulting in one or two churches for an entire county, which we knew was incorrect</a:t>
            </a:r>
            <a:endParaRPr lang="en-US"/>
          </a:p>
          <a:p>
            <a:pPr marL="342900" indent="-342900"/>
            <a:r>
              <a:rPr lang="en-US">
                <a:ea typeface="+mn-lt"/>
                <a:cs typeface="+mn-lt"/>
              </a:rPr>
              <a:t>Switched to Google API to use Google Maps to search for locations. Ran a test of liquor stores, churches, fast food restaurants in the counties of interest in Virginia and Oklahoma – still seems incomplete, but much better data than Open Street Maps</a:t>
            </a:r>
            <a:endParaRPr lang="en-US"/>
          </a:p>
          <a:p>
            <a:pPr marL="342900" indent="-342900"/>
            <a:endParaRPr lang="en-US">
              <a:cs typeface="Calibri"/>
            </a:endParaRPr>
          </a:p>
        </p:txBody>
      </p:sp>
      <p:pic>
        <p:nvPicPr>
          <p:cNvPr id="5" name="Picture 5" descr="A close up of a map&#10;&#10;Description generated with very high confidence">
            <a:extLst>
              <a:ext uri="{FF2B5EF4-FFF2-40B4-BE49-F238E27FC236}">
                <a16:creationId xmlns:a16="http://schemas.microsoft.com/office/drawing/2014/main" id="{09195942-5742-45C3-9277-261D3B4CF5F4}"/>
              </a:ext>
            </a:extLst>
          </p:cNvPr>
          <p:cNvPicPr>
            <a:picLocks noChangeAspect="1"/>
          </p:cNvPicPr>
          <p:nvPr/>
        </p:nvPicPr>
        <p:blipFill>
          <a:blip r:embed="rId2"/>
          <a:stretch>
            <a:fillRect/>
          </a:stretch>
        </p:blipFill>
        <p:spPr>
          <a:xfrm>
            <a:off x="227530" y="3788441"/>
            <a:ext cx="10580127" cy="2187518"/>
          </a:xfrm>
          <a:prstGeom prst="rect">
            <a:avLst/>
          </a:prstGeom>
        </p:spPr>
      </p:pic>
    </p:spTree>
    <p:extLst>
      <p:ext uri="{BB962C8B-B14F-4D97-AF65-F5344CB8AC3E}">
        <p14:creationId xmlns:p14="http://schemas.microsoft.com/office/powerpoint/2010/main" val="306831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FFC5-858A-4FD9-A965-038A0EE242A0}"/>
              </a:ext>
            </a:extLst>
          </p:cNvPr>
          <p:cNvSpPr>
            <a:spLocks noGrp="1"/>
          </p:cNvSpPr>
          <p:nvPr>
            <p:ph type="title"/>
          </p:nvPr>
        </p:nvSpPr>
        <p:spPr/>
        <p:txBody>
          <a:bodyPr anchor="t"/>
          <a:lstStyle/>
          <a:p>
            <a:r>
              <a:rPr lang="en-US" sz="3200" b="1">
                <a:solidFill>
                  <a:srgbClr val="E57200"/>
                </a:solidFill>
                <a:latin typeface="Calibri"/>
                <a:cs typeface="Calibri"/>
              </a:rPr>
              <a:t>Army Post and County Selection</a:t>
            </a:r>
          </a:p>
        </p:txBody>
      </p:sp>
      <p:sp>
        <p:nvSpPr>
          <p:cNvPr id="3" name="Slide Number Placeholder 2">
            <a:extLst>
              <a:ext uri="{FF2B5EF4-FFF2-40B4-BE49-F238E27FC236}">
                <a16:creationId xmlns:a16="http://schemas.microsoft.com/office/drawing/2014/main" id="{38B22439-0C2E-44BD-A8E5-84B6DA89AD01}"/>
              </a:ext>
            </a:extLst>
          </p:cNvPr>
          <p:cNvSpPr>
            <a:spLocks noGrp="1"/>
          </p:cNvSpPr>
          <p:nvPr>
            <p:ph type="sldNum" sz="quarter" idx="10"/>
          </p:nvPr>
        </p:nvSpPr>
        <p:spPr/>
        <p:txBody>
          <a:bodyPr/>
          <a:lstStyle/>
          <a:p>
            <a:fld id="{0F418C06-167A-E646-9EF6-18275B625F6B}" type="slidenum">
              <a:rPr lang="en-US" smtClean="0"/>
              <a:pPr/>
              <a:t>17</a:t>
            </a:fld>
            <a:endParaRPr lang="en-US"/>
          </a:p>
        </p:txBody>
      </p:sp>
      <p:sp>
        <p:nvSpPr>
          <p:cNvPr id="4" name="Content Placeholder 3">
            <a:extLst>
              <a:ext uri="{FF2B5EF4-FFF2-40B4-BE49-F238E27FC236}">
                <a16:creationId xmlns:a16="http://schemas.microsoft.com/office/drawing/2014/main" id="{0DBBFBD1-8473-46A5-A825-C15F641B5D61}"/>
              </a:ext>
            </a:extLst>
          </p:cNvPr>
          <p:cNvSpPr>
            <a:spLocks noGrp="1"/>
          </p:cNvSpPr>
          <p:nvPr>
            <p:ph sz="quarter" idx="11"/>
          </p:nvPr>
        </p:nvSpPr>
        <p:spPr>
          <a:xfrm>
            <a:off x="715469" y="1241959"/>
            <a:ext cx="4382690" cy="1234440"/>
          </a:xfrm>
        </p:spPr>
        <p:txBody>
          <a:bodyPr anchor="t"/>
          <a:lstStyle/>
          <a:p>
            <a:pPr marL="51435" indent="0">
              <a:buNone/>
            </a:pPr>
            <a:r>
              <a:rPr lang="en-US" sz="2400" b="1">
                <a:solidFill>
                  <a:srgbClr val="E57200"/>
                </a:solidFill>
              </a:rPr>
              <a:t>Ft. AP Hill </a:t>
            </a:r>
            <a:r>
              <a:rPr lang="en-US" sz="2400"/>
              <a:t>(Virginia, Caroline County): Regional Collective Training Center; military units from across the U.S. are sent here for training</a:t>
            </a:r>
            <a:endParaRPr lang="en-US" sz="2400">
              <a:cs typeface="Calibri"/>
            </a:endParaRPr>
          </a:p>
        </p:txBody>
      </p:sp>
      <p:sp>
        <p:nvSpPr>
          <p:cNvPr id="7" name="Rectangle 6">
            <a:extLst>
              <a:ext uri="{FF2B5EF4-FFF2-40B4-BE49-F238E27FC236}">
                <a16:creationId xmlns:a16="http://schemas.microsoft.com/office/drawing/2014/main" id="{78D74396-21D4-4FF5-9131-92E6D32EBCE8}"/>
              </a:ext>
            </a:extLst>
          </p:cNvPr>
          <p:cNvSpPr/>
          <p:nvPr/>
        </p:nvSpPr>
        <p:spPr>
          <a:xfrm>
            <a:off x="5699903" y="1193714"/>
            <a:ext cx="4768452" cy="1938992"/>
          </a:xfrm>
          <a:prstGeom prst="rect">
            <a:avLst/>
          </a:prstGeom>
        </p:spPr>
        <p:txBody>
          <a:bodyPr wrap="square" anchor="t">
            <a:spAutoFit/>
          </a:bodyPr>
          <a:lstStyle/>
          <a:p>
            <a:r>
              <a:rPr lang="en-US" sz="2400" b="1">
                <a:solidFill>
                  <a:srgbClr val="E57200"/>
                </a:solidFill>
              </a:rPr>
              <a:t>Ft. Sill </a:t>
            </a:r>
            <a:r>
              <a:rPr lang="en-US" sz="2400"/>
              <a:t>(Oklahoma, Comanche County): home to the Field Artillery Training Command – all soldiers in Field Artillery receive their skills training here</a:t>
            </a:r>
            <a:endParaRPr lang="en-US" sz="2400">
              <a:cs typeface="Calibri"/>
            </a:endParaRPr>
          </a:p>
        </p:txBody>
      </p:sp>
      <p:pic>
        <p:nvPicPr>
          <p:cNvPr id="11" name="Picture 10">
            <a:extLst>
              <a:ext uri="{FF2B5EF4-FFF2-40B4-BE49-F238E27FC236}">
                <a16:creationId xmlns:a16="http://schemas.microsoft.com/office/drawing/2014/main" id="{38D0F21A-DE12-439A-88D3-271A4F18365C}"/>
              </a:ext>
            </a:extLst>
          </p:cNvPr>
          <p:cNvPicPr>
            <a:picLocks noChangeAspect="1"/>
          </p:cNvPicPr>
          <p:nvPr/>
        </p:nvPicPr>
        <p:blipFill>
          <a:blip r:embed="rId2"/>
          <a:stretch>
            <a:fillRect/>
          </a:stretch>
        </p:blipFill>
        <p:spPr>
          <a:xfrm>
            <a:off x="5699903" y="3096191"/>
            <a:ext cx="4791054" cy="2560320"/>
          </a:xfrm>
          <a:prstGeom prst="rect">
            <a:avLst/>
          </a:prstGeom>
        </p:spPr>
      </p:pic>
      <p:pic>
        <p:nvPicPr>
          <p:cNvPr id="13" name="Picture 12">
            <a:extLst>
              <a:ext uri="{FF2B5EF4-FFF2-40B4-BE49-F238E27FC236}">
                <a16:creationId xmlns:a16="http://schemas.microsoft.com/office/drawing/2014/main" id="{00521045-6226-404F-80A0-5402374BA160}"/>
              </a:ext>
            </a:extLst>
          </p:cNvPr>
          <p:cNvPicPr>
            <a:picLocks noChangeAspect="1"/>
          </p:cNvPicPr>
          <p:nvPr/>
        </p:nvPicPr>
        <p:blipFill>
          <a:blip r:embed="rId3"/>
          <a:stretch>
            <a:fillRect/>
          </a:stretch>
        </p:blipFill>
        <p:spPr>
          <a:xfrm>
            <a:off x="251136" y="3132706"/>
            <a:ext cx="5234905" cy="2523805"/>
          </a:xfrm>
          <a:prstGeom prst="rect">
            <a:avLst/>
          </a:prstGeom>
        </p:spPr>
      </p:pic>
    </p:spTree>
    <p:extLst>
      <p:ext uri="{BB962C8B-B14F-4D97-AF65-F5344CB8AC3E}">
        <p14:creationId xmlns:p14="http://schemas.microsoft.com/office/powerpoint/2010/main" val="3263967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04F5-DA39-4395-956A-8D12404C4814}"/>
              </a:ext>
            </a:extLst>
          </p:cNvPr>
          <p:cNvSpPr>
            <a:spLocks noGrp="1"/>
          </p:cNvSpPr>
          <p:nvPr>
            <p:ph type="title"/>
          </p:nvPr>
        </p:nvSpPr>
        <p:spPr/>
        <p:txBody>
          <a:bodyPr anchor="t"/>
          <a:lstStyle/>
          <a:p>
            <a:r>
              <a:rPr lang="en-US" sz="2850">
                <a:latin typeface="Calibri"/>
                <a:cs typeface="Calibri"/>
              </a:rPr>
              <a:t>Median Income Comparison</a:t>
            </a:r>
          </a:p>
        </p:txBody>
      </p:sp>
      <p:sp>
        <p:nvSpPr>
          <p:cNvPr id="3" name="Slide Number Placeholder 2">
            <a:extLst>
              <a:ext uri="{FF2B5EF4-FFF2-40B4-BE49-F238E27FC236}">
                <a16:creationId xmlns:a16="http://schemas.microsoft.com/office/drawing/2014/main" id="{5D7DF431-E001-4351-9A23-1722CD7EF780}"/>
              </a:ext>
            </a:extLst>
          </p:cNvPr>
          <p:cNvSpPr>
            <a:spLocks noGrp="1"/>
          </p:cNvSpPr>
          <p:nvPr>
            <p:ph type="sldNum" sz="quarter" idx="10"/>
          </p:nvPr>
        </p:nvSpPr>
        <p:spPr/>
        <p:txBody>
          <a:bodyPr/>
          <a:lstStyle/>
          <a:p>
            <a:fld id="{0F418C06-167A-E646-9EF6-18275B625F6B}" type="slidenum">
              <a:rPr lang="en-US" smtClean="0"/>
              <a:pPr/>
              <a:t>18</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4EB11A5F-BA86-48E1-8271-A381DF05CEF6}"/>
              </a:ext>
            </a:extLst>
          </p:cNvPr>
          <p:cNvPicPr>
            <a:picLocks noGrp="1" noChangeAspect="1"/>
          </p:cNvPicPr>
          <p:nvPr>
            <p:ph sz="quarter" idx="11"/>
          </p:nvPr>
        </p:nvPicPr>
        <p:blipFill rotWithShape="1">
          <a:blip r:embed="rId2"/>
          <a:srcRect t="10059" r="66208" b="45168"/>
          <a:stretch/>
        </p:blipFill>
        <p:spPr>
          <a:xfrm>
            <a:off x="461730" y="1592254"/>
            <a:ext cx="4853099" cy="3208871"/>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A276B1A1-21B7-4445-9A3B-4EC857402C3B}"/>
              </a:ext>
            </a:extLst>
          </p:cNvPr>
          <p:cNvPicPr>
            <a:picLocks noChangeAspect="1"/>
          </p:cNvPicPr>
          <p:nvPr/>
        </p:nvPicPr>
        <p:blipFill rotWithShape="1">
          <a:blip r:embed="rId3"/>
          <a:srcRect t="11245" r="66231" b="44578"/>
          <a:stretch/>
        </p:blipFill>
        <p:spPr>
          <a:xfrm>
            <a:off x="5364628" y="1654823"/>
            <a:ext cx="4899852" cy="3209035"/>
          </a:xfrm>
          <a:prstGeom prst="rect">
            <a:avLst/>
          </a:prstGeom>
        </p:spPr>
      </p:pic>
      <p:sp>
        <p:nvSpPr>
          <p:cNvPr id="9" name="TextBox 8">
            <a:extLst>
              <a:ext uri="{FF2B5EF4-FFF2-40B4-BE49-F238E27FC236}">
                <a16:creationId xmlns:a16="http://schemas.microsoft.com/office/drawing/2014/main" id="{59CD2B06-0295-4198-B6B6-7A2F28CF6A6E}"/>
              </a:ext>
            </a:extLst>
          </p:cNvPr>
          <p:cNvSpPr txBox="1"/>
          <p:nvPr/>
        </p:nvSpPr>
        <p:spPr>
          <a:xfrm>
            <a:off x="1967947" y="1091656"/>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accent6">
                    <a:lumMod val="75000"/>
                  </a:schemeClr>
                </a:solidFill>
                <a:latin typeface="Calibri"/>
                <a:ea typeface="+mj-ea"/>
                <a:cs typeface="Calibri"/>
              </a:rPr>
              <a:t>Virginia</a:t>
            </a:r>
            <a:endParaRPr lang="en-US">
              <a:ea typeface="+mj-ea"/>
            </a:endParaRPr>
          </a:p>
        </p:txBody>
      </p:sp>
      <p:sp>
        <p:nvSpPr>
          <p:cNvPr id="10" name="TextBox 9">
            <a:extLst>
              <a:ext uri="{FF2B5EF4-FFF2-40B4-BE49-F238E27FC236}">
                <a16:creationId xmlns:a16="http://schemas.microsoft.com/office/drawing/2014/main" id="{A07234D3-BE44-43E5-8C1B-EB808ADFCEF8}"/>
              </a:ext>
            </a:extLst>
          </p:cNvPr>
          <p:cNvSpPr txBox="1"/>
          <p:nvPr/>
        </p:nvSpPr>
        <p:spPr>
          <a:xfrm>
            <a:off x="6624718" y="1087835"/>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accent6">
                    <a:lumMod val="75000"/>
                  </a:schemeClr>
                </a:solidFill>
                <a:latin typeface="Calibri"/>
                <a:ea typeface="+mj-ea"/>
                <a:cs typeface="Calibri"/>
              </a:rPr>
              <a:t>Oklahoma</a:t>
            </a:r>
            <a:endParaRPr lang="en-US">
              <a:ea typeface="+mj-ea"/>
            </a:endParaRPr>
          </a:p>
        </p:txBody>
      </p:sp>
    </p:spTree>
    <p:extLst>
      <p:ext uri="{BB962C8B-B14F-4D97-AF65-F5344CB8AC3E}">
        <p14:creationId xmlns:p14="http://schemas.microsoft.com/office/powerpoint/2010/main" val="320132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EFCC-E43B-47D1-81A7-ACD7DAD74319}"/>
              </a:ext>
            </a:extLst>
          </p:cNvPr>
          <p:cNvSpPr>
            <a:spLocks noGrp="1"/>
          </p:cNvSpPr>
          <p:nvPr>
            <p:ph type="title"/>
          </p:nvPr>
        </p:nvSpPr>
        <p:spPr/>
        <p:txBody>
          <a:bodyPr/>
          <a:lstStyle/>
          <a:p>
            <a:r>
              <a:rPr lang="en-US" b="1">
                <a:solidFill>
                  <a:srgbClr val="E57200"/>
                </a:solidFill>
              </a:rPr>
              <a:t>Creating the Index</a:t>
            </a:r>
          </a:p>
        </p:txBody>
      </p:sp>
      <p:sp>
        <p:nvSpPr>
          <p:cNvPr id="3" name="Slide Number Placeholder 2">
            <a:extLst>
              <a:ext uri="{FF2B5EF4-FFF2-40B4-BE49-F238E27FC236}">
                <a16:creationId xmlns:a16="http://schemas.microsoft.com/office/drawing/2014/main" id="{1C4AE55B-99F9-4281-ADD3-EABA277C6772}"/>
              </a:ext>
            </a:extLst>
          </p:cNvPr>
          <p:cNvSpPr>
            <a:spLocks noGrp="1"/>
          </p:cNvSpPr>
          <p:nvPr>
            <p:ph type="sldNum" sz="quarter" idx="10"/>
          </p:nvPr>
        </p:nvSpPr>
        <p:spPr/>
        <p:txBody>
          <a:bodyPr/>
          <a:lstStyle/>
          <a:p>
            <a:fld id="{0F418C06-167A-E646-9EF6-18275B625F6B}" type="slidenum">
              <a:rPr lang="en-US" smtClean="0"/>
              <a:pPr/>
              <a:t>19</a:t>
            </a:fld>
            <a:endParaRPr lang="en-US"/>
          </a:p>
        </p:txBody>
      </p:sp>
      <p:sp>
        <p:nvSpPr>
          <p:cNvPr id="4" name="Content Placeholder 3">
            <a:extLst>
              <a:ext uri="{FF2B5EF4-FFF2-40B4-BE49-F238E27FC236}">
                <a16:creationId xmlns:a16="http://schemas.microsoft.com/office/drawing/2014/main" id="{B054613F-A13C-49FA-A98A-3733AD81D785}"/>
              </a:ext>
            </a:extLst>
          </p:cNvPr>
          <p:cNvSpPr>
            <a:spLocks noGrp="1"/>
          </p:cNvSpPr>
          <p:nvPr>
            <p:ph sz="quarter" idx="11"/>
          </p:nvPr>
        </p:nvSpPr>
        <p:spPr/>
        <p:txBody>
          <a:bodyPr anchor="t"/>
          <a:lstStyle/>
          <a:p>
            <a:pPr marL="342900" lvl="0" indent="-342900" defTabSz="914400" eaLnBrk="0" fontAlgn="base">
              <a:spcBef>
                <a:spcPct val="0"/>
              </a:spcBef>
              <a:spcAft>
                <a:spcPct val="0"/>
              </a:spcAft>
              <a:buFont typeface="Arial" panose="020B0604020202020204" pitchFamily="34" charset="0"/>
              <a:buChar char="•"/>
            </a:pPr>
            <a:r>
              <a:rPr lang="en-US" altLang="en-US" sz="2400"/>
              <a:t>Analyzed our data using linear regression with the percentage of people who stayed within a county over the past 5 years as a proxy for community embeddedness</a:t>
            </a:r>
          </a:p>
          <a:p>
            <a:pPr marL="342900" lvl="0" indent="-342900" defTabSz="914400" eaLnBrk="0" fontAlgn="base">
              <a:spcBef>
                <a:spcPct val="0"/>
              </a:spcBef>
              <a:spcAft>
                <a:spcPct val="0"/>
              </a:spcAft>
              <a:buFont typeface="Arial" panose="020B0604020202020204" pitchFamily="34" charset="0"/>
              <a:buChar char="•"/>
            </a:pPr>
            <a:r>
              <a:rPr lang="en-US" altLang="en-US" sz="2400"/>
              <a:t>Ran best subsets and lasso regressions to identify the best predictors for our proxy and found that best subsets is a better fit</a:t>
            </a:r>
          </a:p>
          <a:p>
            <a:pPr marL="342900" lvl="0" indent="-342900" defTabSz="914400" eaLnBrk="0" fontAlgn="base">
              <a:spcBef>
                <a:spcPct val="0"/>
              </a:spcBef>
              <a:spcAft>
                <a:spcPct val="0"/>
              </a:spcAft>
              <a:buFont typeface="Arial" panose="020B0604020202020204" pitchFamily="34" charset="0"/>
              <a:buChar char="•"/>
            </a:pPr>
            <a:r>
              <a:rPr lang="en-US" altLang="en-US" sz="2400"/>
              <a:t>Scaled values &amp; ran multiple linear regression</a:t>
            </a:r>
          </a:p>
          <a:p>
            <a:pPr marL="342900" lvl="0" indent="-342900" defTabSz="914400" eaLnBrk="0" fontAlgn="base">
              <a:spcBef>
                <a:spcPct val="0"/>
              </a:spcBef>
              <a:spcAft>
                <a:spcPct val="0"/>
              </a:spcAft>
              <a:buFont typeface="Arial" panose="020B0604020202020204" pitchFamily="34" charset="0"/>
              <a:buChar char="•"/>
            </a:pPr>
            <a:r>
              <a:rPr lang="en-US" altLang="en-US" sz="2400"/>
              <a:t>Pulled the coefficients from this model to use as preliminary weights for each of our indicators</a:t>
            </a:r>
          </a:p>
          <a:p>
            <a:pPr marL="342900" indent="-342900" defTabSz="914400" eaLnBrk="0" fontAlgn="base">
              <a:spcBef>
                <a:spcPct val="0"/>
              </a:spcBef>
              <a:spcAft>
                <a:spcPct val="0"/>
              </a:spcAft>
              <a:buFont typeface="Arial" panose="020B0604020202020204" pitchFamily="34" charset="0"/>
              <a:buChar char="•"/>
            </a:pPr>
            <a:r>
              <a:rPr lang="en-US" altLang="en-US" sz="2400"/>
              <a:t>Explored Principal Components Analysis and Factor Analysis to support decision</a:t>
            </a:r>
            <a:endParaRPr lang="en-US" altLang="en-US" sz="2400">
              <a:cs typeface="Calibri"/>
            </a:endParaRPr>
          </a:p>
          <a:p>
            <a:pPr marL="342900" lvl="0" indent="-342900" defTabSz="914400" eaLnBrk="0" fontAlgn="base">
              <a:spcBef>
                <a:spcPct val="0"/>
              </a:spcBef>
              <a:spcAft>
                <a:spcPct val="0"/>
              </a:spcAft>
              <a:buFont typeface="Arial" panose="020B0604020202020204" pitchFamily="34" charset="0"/>
              <a:buChar char="•"/>
            </a:pPr>
            <a:r>
              <a:rPr lang="en-US" altLang="en-US" sz="2400"/>
              <a:t>Scaled embeddedness construct to create index</a:t>
            </a:r>
          </a:p>
          <a:p>
            <a:pPr marL="342900" indent="-342900"/>
            <a:endParaRPr lang="en-US" sz="2400">
              <a:cs typeface="Calibri"/>
            </a:endParaRPr>
          </a:p>
        </p:txBody>
      </p:sp>
    </p:spTree>
    <p:extLst>
      <p:ext uri="{BB962C8B-B14F-4D97-AF65-F5344CB8AC3E}">
        <p14:creationId xmlns:p14="http://schemas.microsoft.com/office/powerpoint/2010/main" val="2959219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A83C-A797-475E-BF5F-90DF16CBAC70}"/>
              </a:ext>
            </a:extLst>
          </p:cNvPr>
          <p:cNvSpPr>
            <a:spLocks noGrp="1"/>
          </p:cNvSpPr>
          <p:nvPr>
            <p:ph type="title"/>
          </p:nvPr>
        </p:nvSpPr>
        <p:spPr/>
        <p:txBody>
          <a:bodyPr anchor="t"/>
          <a:lstStyle/>
          <a:p>
            <a:r>
              <a:rPr lang="en-US" sz="3200" b="1">
                <a:solidFill>
                  <a:srgbClr val="E57200"/>
                </a:solidFill>
                <a:latin typeface="Franklin Gothic Book"/>
                <a:cs typeface="Calibri"/>
              </a:rPr>
              <a:t>Community Embeddedness</a:t>
            </a:r>
          </a:p>
        </p:txBody>
      </p:sp>
      <p:sp>
        <p:nvSpPr>
          <p:cNvPr id="3" name="Slide Number Placeholder 2">
            <a:extLst>
              <a:ext uri="{FF2B5EF4-FFF2-40B4-BE49-F238E27FC236}">
                <a16:creationId xmlns:a16="http://schemas.microsoft.com/office/drawing/2014/main" id="{1EC00D13-9DD7-4416-85ED-3D202ACBD3F9}"/>
              </a:ext>
            </a:extLst>
          </p:cNvPr>
          <p:cNvSpPr>
            <a:spLocks noGrp="1"/>
          </p:cNvSpPr>
          <p:nvPr>
            <p:ph type="sldNum" sz="quarter" idx="10"/>
          </p:nvPr>
        </p:nvSpPr>
        <p:spPr/>
        <p:txBody>
          <a:bodyPr/>
          <a:lstStyle/>
          <a:p>
            <a:fld id="{0F418C06-167A-E646-9EF6-18275B625F6B}" type="slidenum">
              <a:rPr lang="en-US" smtClean="0"/>
              <a:pPr/>
              <a:t>2</a:t>
            </a:fld>
            <a:endParaRPr lang="en-US"/>
          </a:p>
        </p:txBody>
      </p:sp>
      <p:sp>
        <p:nvSpPr>
          <p:cNvPr id="4" name="Content Placeholder 3">
            <a:extLst>
              <a:ext uri="{FF2B5EF4-FFF2-40B4-BE49-F238E27FC236}">
                <a16:creationId xmlns:a16="http://schemas.microsoft.com/office/drawing/2014/main" id="{7987E568-3EAA-4415-9286-FF9822A8185D}"/>
              </a:ext>
            </a:extLst>
          </p:cNvPr>
          <p:cNvSpPr>
            <a:spLocks noGrp="1"/>
          </p:cNvSpPr>
          <p:nvPr>
            <p:ph sz="quarter" idx="11"/>
          </p:nvPr>
        </p:nvSpPr>
        <p:spPr/>
        <p:txBody>
          <a:bodyPr anchor="t"/>
          <a:lstStyle/>
          <a:p>
            <a:pPr marL="0" indent="0" algn="ctr">
              <a:buNone/>
            </a:pPr>
            <a:r>
              <a:rPr lang="en-US" sz="2800">
                <a:latin typeface="Franklin Gothic Book"/>
                <a:ea typeface="+mn-lt"/>
                <a:cs typeface="+mn-lt"/>
              </a:rPr>
              <a:t>“Community embeddedness refers to the attachments an individual worker maintains in a given area” </a:t>
            </a:r>
          </a:p>
          <a:p>
            <a:pPr marL="0" indent="0" algn="ctr">
              <a:buNone/>
            </a:pPr>
            <a:r>
              <a:rPr lang="en-US" sz="2800">
                <a:latin typeface="Franklin Gothic Book"/>
                <a:ea typeface="+mn-lt"/>
                <a:cs typeface="+mn-lt"/>
              </a:rPr>
              <a:t>(Munyon et al. 2019)</a:t>
            </a:r>
          </a:p>
          <a:p>
            <a:pPr marL="0" indent="0" algn="ctr">
              <a:buNone/>
            </a:pPr>
            <a:endParaRPr lang="en-US" sz="2800">
              <a:latin typeface="Franklin Gothic Book"/>
              <a:cs typeface="Calibri"/>
            </a:endParaRPr>
          </a:p>
          <a:p>
            <a:pPr marL="0" indent="0" algn="ctr">
              <a:buNone/>
            </a:pPr>
            <a:r>
              <a:rPr lang="en-US" sz="2800">
                <a:latin typeface="Franklin Gothic Book"/>
              </a:rPr>
              <a:t>This project conceptualizes embeddedness as </a:t>
            </a:r>
            <a:r>
              <a:rPr lang="en-US" sz="2800" i="1">
                <a:solidFill>
                  <a:srgbClr val="E57200"/>
                </a:solidFill>
                <a:latin typeface="Franklin Gothic Book"/>
              </a:rPr>
              <a:t>“the degree to which certain county factors interact with presence of Army installation to contribute to an individual's interest in staying or moving out of that county”</a:t>
            </a:r>
          </a:p>
          <a:p>
            <a:pPr marL="0" indent="0" algn="ctr">
              <a:buNone/>
            </a:pPr>
            <a:endParaRPr lang="en-US" sz="2800">
              <a:latin typeface="Franklin Gothic Book"/>
              <a:cs typeface="Calibri"/>
            </a:endParaRPr>
          </a:p>
          <a:p>
            <a:pPr marL="0" indent="0" algn="ctr">
              <a:buNone/>
            </a:pPr>
            <a:r>
              <a:rPr lang="en-US" sz="1400">
                <a:latin typeface="Franklin Gothic Book"/>
              </a:rPr>
              <a:t>Munyon, T. P., Madden, L. T., Madden, T. M., &amp; Vigoda-Gadot, E. (2019). (Dys)functional attachments?: How community embeddedness impacts workers during and after long-term unemployment. </a:t>
            </a:r>
            <a:r>
              <a:rPr lang="en-US" sz="1400" i="1">
                <a:latin typeface="Franklin Gothic Book"/>
              </a:rPr>
              <a:t>Journal of Vocational Behavior,112</a:t>
            </a:r>
            <a:r>
              <a:rPr lang="en-US" sz="1400">
                <a:latin typeface="Franklin Gothic Book"/>
              </a:rPr>
              <a:t>, 35-50. doi:10.1016/j.jvb.2019.01.005</a:t>
            </a:r>
            <a:endParaRPr lang="en-US" sz="1400">
              <a:latin typeface="Franklin Gothic Book"/>
              <a:cs typeface="Calibri"/>
            </a:endParaRPr>
          </a:p>
        </p:txBody>
      </p:sp>
    </p:spTree>
    <p:extLst>
      <p:ext uri="{BB962C8B-B14F-4D97-AF65-F5344CB8AC3E}">
        <p14:creationId xmlns:p14="http://schemas.microsoft.com/office/powerpoint/2010/main" val="1958547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F5D7-6DED-4898-BCC8-BB0A84524655}"/>
              </a:ext>
            </a:extLst>
          </p:cNvPr>
          <p:cNvSpPr>
            <a:spLocks noGrp="1"/>
          </p:cNvSpPr>
          <p:nvPr>
            <p:ph type="title"/>
          </p:nvPr>
        </p:nvSpPr>
        <p:spPr/>
        <p:txBody>
          <a:bodyPr/>
          <a:lstStyle/>
          <a:p>
            <a:r>
              <a:rPr lang="en-US" b="1">
                <a:solidFill>
                  <a:srgbClr val="E57200"/>
                </a:solidFill>
              </a:rPr>
              <a:t>Weights of Indicators (normalized)</a:t>
            </a:r>
          </a:p>
        </p:txBody>
      </p:sp>
      <p:sp>
        <p:nvSpPr>
          <p:cNvPr id="3" name="Slide Number Placeholder 2">
            <a:extLst>
              <a:ext uri="{FF2B5EF4-FFF2-40B4-BE49-F238E27FC236}">
                <a16:creationId xmlns:a16="http://schemas.microsoft.com/office/drawing/2014/main" id="{BEE6D1A4-B771-408B-AAC3-1E9B66BBD0C7}"/>
              </a:ext>
            </a:extLst>
          </p:cNvPr>
          <p:cNvSpPr>
            <a:spLocks noGrp="1"/>
          </p:cNvSpPr>
          <p:nvPr>
            <p:ph type="sldNum" sz="quarter" idx="10"/>
          </p:nvPr>
        </p:nvSpPr>
        <p:spPr/>
        <p:txBody>
          <a:bodyPr/>
          <a:lstStyle/>
          <a:p>
            <a:fld id="{0F418C06-167A-E646-9EF6-18275B625F6B}" type="slidenum">
              <a:rPr lang="en-US" smtClean="0"/>
              <a:pPr/>
              <a:t>20</a:t>
            </a:fld>
            <a:endParaRPr lang="en-US"/>
          </a:p>
        </p:txBody>
      </p:sp>
      <p:pic>
        <p:nvPicPr>
          <p:cNvPr id="6" name="Content Placeholder 5">
            <a:extLst>
              <a:ext uri="{FF2B5EF4-FFF2-40B4-BE49-F238E27FC236}">
                <a16:creationId xmlns:a16="http://schemas.microsoft.com/office/drawing/2014/main" id="{4BC3E72A-CD50-4227-975E-87CD8134B6B1}"/>
              </a:ext>
            </a:extLst>
          </p:cNvPr>
          <p:cNvPicPr>
            <a:picLocks noGrp="1" noChangeAspect="1"/>
          </p:cNvPicPr>
          <p:nvPr>
            <p:ph sz="quarter" idx="11"/>
          </p:nvPr>
        </p:nvPicPr>
        <p:blipFill>
          <a:blip r:embed="rId2"/>
          <a:stretch>
            <a:fillRect/>
          </a:stretch>
        </p:blipFill>
        <p:spPr>
          <a:xfrm>
            <a:off x="1177712" y="990602"/>
            <a:ext cx="3885719" cy="4648200"/>
          </a:xfrm>
        </p:spPr>
      </p:pic>
      <p:sp>
        <p:nvSpPr>
          <p:cNvPr id="7" name="Rectangle 6">
            <a:extLst>
              <a:ext uri="{FF2B5EF4-FFF2-40B4-BE49-F238E27FC236}">
                <a16:creationId xmlns:a16="http://schemas.microsoft.com/office/drawing/2014/main" id="{29BF0FCC-70B5-4FD4-9D8E-77DA6040D821}"/>
              </a:ext>
            </a:extLst>
          </p:cNvPr>
          <p:cNvSpPr/>
          <p:nvPr/>
        </p:nvSpPr>
        <p:spPr>
          <a:xfrm>
            <a:off x="5121850" y="1597965"/>
            <a:ext cx="5096570" cy="3046988"/>
          </a:xfrm>
          <a:prstGeom prst="rect">
            <a:avLst/>
          </a:prstGeom>
        </p:spPr>
        <p:txBody>
          <a:bodyPr wrap="square">
            <a:spAutoFit/>
          </a:bodyPr>
          <a:lstStyle/>
          <a:p>
            <a:pPr marL="342900" lvl="0" indent="-342900" algn="l" defTabSz="914400" eaLnBrk="0" fontAlgn="base">
              <a:spcBef>
                <a:spcPct val="0"/>
              </a:spcBef>
              <a:spcAft>
                <a:spcPct val="0"/>
              </a:spcAft>
              <a:buFont typeface="Arial" panose="020B0604020202020204" pitchFamily="34" charset="0"/>
              <a:buChar char="•"/>
            </a:pPr>
            <a:r>
              <a:rPr lang="en-US" altLang="en-US" sz="2400">
                <a:solidFill>
                  <a:srgbClr val="E57200"/>
                </a:solidFill>
              </a:rPr>
              <a:t>Income ratio:</a:t>
            </a:r>
            <a:r>
              <a:rPr lang="en-US" altLang="en-US" sz="2400" b="0">
                <a:solidFill>
                  <a:srgbClr val="E57200"/>
                </a:solidFill>
              </a:rPr>
              <a:t> </a:t>
            </a:r>
            <a:r>
              <a:rPr lang="en-US" altLang="en-US" sz="2400" b="0">
                <a:solidFill>
                  <a:schemeClr val="tx1"/>
                </a:solidFill>
              </a:rPr>
              <a:t>ratio of household income at 80</a:t>
            </a:r>
            <a:r>
              <a:rPr lang="en-US" altLang="en-US" sz="2400" b="0" baseline="30000">
                <a:solidFill>
                  <a:schemeClr val="tx1"/>
                </a:solidFill>
              </a:rPr>
              <a:t>th</a:t>
            </a:r>
            <a:r>
              <a:rPr lang="en-US" altLang="en-US" sz="2400" b="0">
                <a:solidFill>
                  <a:schemeClr val="tx1"/>
                </a:solidFill>
              </a:rPr>
              <a:t> percentile to income at 20</a:t>
            </a:r>
            <a:r>
              <a:rPr lang="en-US" altLang="en-US" sz="2400" b="0" baseline="30000">
                <a:solidFill>
                  <a:schemeClr val="tx1"/>
                </a:solidFill>
              </a:rPr>
              <a:t>th</a:t>
            </a:r>
            <a:endParaRPr lang="en-US" altLang="en-US" sz="2400" baseline="30000"/>
          </a:p>
          <a:p>
            <a:pPr marL="342900" lvl="0" indent="-342900" algn="l" defTabSz="914400" eaLnBrk="0" fontAlgn="base">
              <a:spcBef>
                <a:spcPct val="0"/>
              </a:spcBef>
              <a:spcAft>
                <a:spcPct val="0"/>
              </a:spcAft>
              <a:buFont typeface="Arial" panose="020B0604020202020204" pitchFamily="34" charset="0"/>
              <a:buChar char="•"/>
            </a:pPr>
            <a:r>
              <a:rPr lang="en-US" altLang="en-US" sz="2400">
                <a:solidFill>
                  <a:srgbClr val="E57200"/>
                </a:solidFill>
              </a:rPr>
              <a:t>Segregation:</a:t>
            </a:r>
            <a:r>
              <a:rPr lang="en-US" altLang="en-US" sz="2400" b="0">
                <a:solidFill>
                  <a:srgbClr val="E57200"/>
                </a:solidFill>
              </a:rPr>
              <a:t> </a:t>
            </a:r>
            <a:r>
              <a:rPr lang="en-US" altLang="en-US" sz="2400" b="0">
                <a:solidFill>
                  <a:schemeClr val="tx1"/>
                </a:solidFill>
              </a:rPr>
              <a:t>evenness with which two groups (white/non-white) are distributed across a geographic area</a:t>
            </a:r>
            <a:endParaRPr lang="en-US" altLang="en-US" sz="2400"/>
          </a:p>
          <a:p>
            <a:pPr marL="342900" lvl="0" indent="-342900" algn="l" defTabSz="914400" eaLnBrk="0" fontAlgn="base">
              <a:spcBef>
                <a:spcPct val="0"/>
              </a:spcBef>
              <a:spcAft>
                <a:spcPct val="0"/>
              </a:spcAft>
              <a:buFont typeface="Arial" panose="020B0604020202020204" pitchFamily="34" charset="0"/>
              <a:buChar char="•"/>
            </a:pPr>
            <a:r>
              <a:rPr lang="en-US" altLang="en-US" sz="2400">
                <a:solidFill>
                  <a:srgbClr val="E57200"/>
                </a:solidFill>
              </a:rPr>
              <a:t>Voted</a:t>
            </a:r>
            <a:r>
              <a:rPr lang="en-US" altLang="en-US" sz="2400" b="0">
                <a:solidFill>
                  <a:srgbClr val="E57200"/>
                </a:solidFill>
              </a:rPr>
              <a:t>: </a:t>
            </a:r>
            <a:r>
              <a:rPr lang="en-US" altLang="en-US" sz="2400" b="0">
                <a:solidFill>
                  <a:schemeClr val="tx1"/>
                </a:solidFill>
              </a:rPr>
              <a:t>Gubernatorial elections in 2017 and 2018</a:t>
            </a:r>
            <a:endParaRPr lang="en-US" sz="2400" b="0">
              <a:solidFill>
                <a:schemeClr val="tx1"/>
              </a:solidFill>
            </a:endParaRPr>
          </a:p>
        </p:txBody>
      </p:sp>
    </p:spTree>
    <p:extLst>
      <p:ext uri="{BB962C8B-B14F-4D97-AF65-F5344CB8AC3E}">
        <p14:creationId xmlns:p14="http://schemas.microsoft.com/office/powerpoint/2010/main" val="1727280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B7D0-5253-4BA5-B29D-59973C4FEF33}"/>
              </a:ext>
            </a:extLst>
          </p:cNvPr>
          <p:cNvSpPr>
            <a:spLocks noGrp="1"/>
          </p:cNvSpPr>
          <p:nvPr>
            <p:ph type="title"/>
          </p:nvPr>
        </p:nvSpPr>
        <p:spPr/>
        <p:txBody>
          <a:bodyPr/>
          <a:lstStyle/>
          <a:p>
            <a:r>
              <a:rPr lang="en-US" b="1">
                <a:solidFill>
                  <a:srgbClr val="E57200"/>
                </a:solidFill>
              </a:rPr>
              <a:t>Embeddedness Index</a:t>
            </a:r>
          </a:p>
        </p:txBody>
      </p:sp>
      <p:sp>
        <p:nvSpPr>
          <p:cNvPr id="3" name="Slide Number Placeholder 2">
            <a:extLst>
              <a:ext uri="{FF2B5EF4-FFF2-40B4-BE49-F238E27FC236}">
                <a16:creationId xmlns:a16="http://schemas.microsoft.com/office/drawing/2014/main" id="{8CE868D3-3A83-40AC-8EBE-06640242E619}"/>
              </a:ext>
            </a:extLst>
          </p:cNvPr>
          <p:cNvSpPr>
            <a:spLocks noGrp="1"/>
          </p:cNvSpPr>
          <p:nvPr>
            <p:ph type="sldNum" sz="quarter" idx="10"/>
          </p:nvPr>
        </p:nvSpPr>
        <p:spPr/>
        <p:txBody>
          <a:bodyPr/>
          <a:lstStyle/>
          <a:p>
            <a:fld id="{0F418C06-167A-E646-9EF6-18275B625F6B}" type="slidenum">
              <a:rPr lang="en-US" smtClean="0"/>
              <a:pPr/>
              <a:t>21</a:t>
            </a:fld>
            <a:endParaRPr lang="en-US"/>
          </a:p>
        </p:txBody>
      </p:sp>
      <p:sp>
        <p:nvSpPr>
          <p:cNvPr id="5" name="Rectangle 4">
            <a:extLst>
              <a:ext uri="{FF2B5EF4-FFF2-40B4-BE49-F238E27FC236}">
                <a16:creationId xmlns:a16="http://schemas.microsoft.com/office/drawing/2014/main" id="{18D783AA-465D-4383-96E1-8AA7C4B90A5F}"/>
              </a:ext>
            </a:extLst>
          </p:cNvPr>
          <p:cNvSpPr/>
          <p:nvPr/>
        </p:nvSpPr>
        <p:spPr>
          <a:xfrm>
            <a:off x="383593" y="1381788"/>
            <a:ext cx="4638237" cy="923330"/>
          </a:xfrm>
          <a:prstGeom prst="rect">
            <a:avLst/>
          </a:prstGeom>
        </p:spPr>
        <p:txBody>
          <a:bodyPr wrap="square">
            <a:spAutoFit/>
          </a:bodyPr>
          <a:lstStyle/>
          <a:p>
            <a:r>
              <a:rPr lang="en-US" sz="1800" b="0">
                <a:latin typeface="+mj-lt"/>
                <a:cs typeface="ITC Franklin Gothic Std Book"/>
              </a:rPr>
              <a:t>Fort A.P. Hill, Virginia (Caroline County)</a:t>
            </a:r>
          </a:p>
          <a:p>
            <a:r>
              <a:rPr lang="en-US" sz="1800" b="0">
                <a:latin typeface="+mj-lt"/>
                <a:cs typeface="ITC Franklin Gothic Std Book"/>
              </a:rPr>
              <a:t>Used for training active and reserve troops for the Army, Navy, Marine Corps, and Air Force</a:t>
            </a:r>
          </a:p>
        </p:txBody>
      </p:sp>
      <p:sp>
        <p:nvSpPr>
          <p:cNvPr id="6" name="Rectangle 5">
            <a:extLst>
              <a:ext uri="{FF2B5EF4-FFF2-40B4-BE49-F238E27FC236}">
                <a16:creationId xmlns:a16="http://schemas.microsoft.com/office/drawing/2014/main" id="{9C827FC5-513B-4081-9152-5CFC4BC177D5}"/>
              </a:ext>
            </a:extLst>
          </p:cNvPr>
          <p:cNvSpPr/>
          <p:nvPr/>
        </p:nvSpPr>
        <p:spPr>
          <a:xfrm>
            <a:off x="5342795" y="1381788"/>
            <a:ext cx="5005892" cy="923330"/>
          </a:xfrm>
          <a:prstGeom prst="rect">
            <a:avLst/>
          </a:prstGeom>
        </p:spPr>
        <p:txBody>
          <a:bodyPr wrap="square">
            <a:spAutoFit/>
          </a:bodyPr>
          <a:lstStyle/>
          <a:p>
            <a:r>
              <a:rPr lang="en-US" sz="1800" b="0">
                <a:cs typeface="ITC Franklin Gothic Std Book"/>
              </a:rPr>
              <a:t>Fort Sill, Oklahoma (Comanche County)</a:t>
            </a:r>
          </a:p>
          <a:p>
            <a:r>
              <a:rPr lang="en-US" sz="1800" b="0">
                <a:cs typeface="ITC Franklin Gothic Std Book"/>
              </a:rPr>
              <a:t>Home to the Field Artillery Training Command; One of four Army Basic Combat Training locations</a:t>
            </a:r>
          </a:p>
        </p:txBody>
      </p:sp>
      <p:grpSp>
        <p:nvGrpSpPr>
          <p:cNvPr id="9" name="Group 8">
            <a:extLst>
              <a:ext uri="{FF2B5EF4-FFF2-40B4-BE49-F238E27FC236}">
                <a16:creationId xmlns:a16="http://schemas.microsoft.com/office/drawing/2014/main" id="{7A321162-B72F-4F70-BBFE-251315F7ACAE}"/>
              </a:ext>
            </a:extLst>
          </p:cNvPr>
          <p:cNvGrpSpPr/>
          <p:nvPr/>
        </p:nvGrpSpPr>
        <p:grpSpPr>
          <a:xfrm>
            <a:off x="160040" y="2400356"/>
            <a:ext cx="5221274" cy="2649221"/>
            <a:chOff x="1280582" y="16616810"/>
            <a:chExt cx="8458200" cy="4264577"/>
          </a:xfrm>
        </p:grpSpPr>
        <p:pic>
          <p:nvPicPr>
            <p:cNvPr id="10" name="Picture 9">
              <a:extLst>
                <a:ext uri="{FF2B5EF4-FFF2-40B4-BE49-F238E27FC236}">
                  <a16:creationId xmlns:a16="http://schemas.microsoft.com/office/drawing/2014/main" id="{088E3A3B-AA4F-4C79-9B7A-4CAF70C56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582" y="16616810"/>
              <a:ext cx="8458200" cy="4264577"/>
            </a:xfrm>
            <a:prstGeom prst="rect">
              <a:avLst/>
            </a:prstGeom>
          </p:spPr>
        </p:pic>
        <p:pic>
          <p:nvPicPr>
            <p:cNvPr id="11" name="Graphic 10" descr="Star">
              <a:extLst>
                <a:ext uri="{FF2B5EF4-FFF2-40B4-BE49-F238E27FC236}">
                  <a16:creationId xmlns:a16="http://schemas.microsoft.com/office/drawing/2014/main" id="{11511969-0DC1-4A19-AF3B-CBBEA1F3353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86854" y="18360067"/>
              <a:ext cx="345420" cy="345420"/>
            </a:xfrm>
            <a:prstGeom prst="rect">
              <a:avLst/>
            </a:prstGeom>
          </p:spPr>
        </p:pic>
      </p:grpSp>
      <p:grpSp>
        <p:nvGrpSpPr>
          <p:cNvPr id="18" name="Group 17">
            <a:extLst>
              <a:ext uri="{FF2B5EF4-FFF2-40B4-BE49-F238E27FC236}">
                <a16:creationId xmlns:a16="http://schemas.microsoft.com/office/drawing/2014/main" id="{296B318A-3E9E-4A48-96C3-B1BB59AB8F1D}"/>
              </a:ext>
            </a:extLst>
          </p:cNvPr>
          <p:cNvGrpSpPr/>
          <p:nvPr/>
        </p:nvGrpSpPr>
        <p:grpSpPr>
          <a:xfrm>
            <a:off x="5536762" y="2499415"/>
            <a:ext cx="4788274" cy="2436889"/>
            <a:chOff x="12180068" y="16735836"/>
            <a:chExt cx="8458200" cy="4304620"/>
          </a:xfrm>
        </p:grpSpPr>
        <p:pic>
          <p:nvPicPr>
            <p:cNvPr id="19" name="Picture 18">
              <a:extLst>
                <a:ext uri="{FF2B5EF4-FFF2-40B4-BE49-F238E27FC236}">
                  <a16:creationId xmlns:a16="http://schemas.microsoft.com/office/drawing/2014/main" id="{C6AEF0A6-C293-462F-AE64-68A6D30A18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80068" y="16735836"/>
              <a:ext cx="8458200" cy="4304620"/>
            </a:xfrm>
            <a:prstGeom prst="rect">
              <a:avLst/>
            </a:prstGeom>
          </p:spPr>
        </p:pic>
        <p:pic>
          <p:nvPicPr>
            <p:cNvPr id="20" name="Graphic 19" descr="Star">
              <a:extLst>
                <a:ext uri="{FF2B5EF4-FFF2-40B4-BE49-F238E27FC236}">
                  <a16:creationId xmlns:a16="http://schemas.microsoft.com/office/drawing/2014/main" id="{05610CAF-9E3C-4AF6-AAD5-E00ECAFE8A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28974" y="19552075"/>
              <a:ext cx="347472" cy="347472"/>
            </a:xfrm>
            <a:prstGeom prst="rect">
              <a:avLst/>
            </a:prstGeom>
          </p:spPr>
        </p:pic>
      </p:grpSp>
      <p:grpSp>
        <p:nvGrpSpPr>
          <p:cNvPr id="12" name="Group 11">
            <a:extLst>
              <a:ext uri="{FF2B5EF4-FFF2-40B4-BE49-F238E27FC236}">
                <a16:creationId xmlns:a16="http://schemas.microsoft.com/office/drawing/2014/main" id="{C612B45F-D6B6-48D9-B41C-907AE55C5428}"/>
              </a:ext>
            </a:extLst>
          </p:cNvPr>
          <p:cNvGrpSpPr/>
          <p:nvPr/>
        </p:nvGrpSpPr>
        <p:grpSpPr>
          <a:xfrm>
            <a:off x="5244692" y="4192069"/>
            <a:ext cx="2154592" cy="1591272"/>
            <a:chOff x="10601062" y="18070417"/>
            <a:chExt cx="3284815" cy="2425998"/>
          </a:xfrm>
        </p:grpSpPr>
        <p:pic>
          <p:nvPicPr>
            <p:cNvPr id="13" name="Picture 12">
              <a:extLst>
                <a:ext uri="{FF2B5EF4-FFF2-40B4-BE49-F238E27FC236}">
                  <a16:creationId xmlns:a16="http://schemas.microsoft.com/office/drawing/2014/main" id="{0DA2B329-10CA-47FC-BA0F-19ADFBF8F96B}"/>
                </a:ext>
              </a:extLst>
            </p:cNvPr>
            <p:cNvPicPr>
              <a:picLocks noChangeAspect="1"/>
            </p:cNvPicPr>
            <p:nvPr/>
          </p:nvPicPr>
          <p:blipFill rotWithShape="1">
            <a:blip r:embed="rId6">
              <a:extLst>
                <a:ext uri="{28A0092B-C50C-407E-A947-70E740481C1C}">
                  <a14:useLocalDpi xmlns:a14="http://schemas.microsoft.com/office/drawing/2010/main" val="0"/>
                </a:ext>
              </a:extLst>
            </a:blip>
            <a:srcRect l="86146" t="35419" r="-740" b="32559"/>
            <a:stretch/>
          </p:blipFill>
          <p:spPr>
            <a:xfrm>
              <a:off x="10601062" y="18070417"/>
              <a:ext cx="2654301" cy="2425998"/>
            </a:xfrm>
            <a:prstGeom prst="rect">
              <a:avLst/>
            </a:prstGeom>
          </p:spPr>
        </p:pic>
        <p:pic>
          <p:nvPicPr>
            <p:cNvPr id="14" name="Graphic 13" descr="Star">
              <a:extLst>
                <a:ext uri="{FF2B5EF4-FFF2-40B4-BE49-F238E27FC236}">
                  <a16:creationId xmlns:a16="http://schemas.microsoft.com/office/drawing/2014/main" id="{EF278D0F-98F2-4F79-B02A-AAEA555043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92785" y="18532344"/>
              <a:ext cx="414785" cy="414785"/>
            </a:xfrm>
            <a:prstGeom prst="rect">
              <a:avLst/>
            </a:prstGeom>
          </p:spPr>
        </p:pic>
        <p:sp>
          <p:nvSpPr>
            <p:cNvPr id="15" name="TextBox 14">
              <a:extLst>
                <a:ext uri="{FF2B5EF4-FFF2-40B4-BE49-F238E27FC236}">
                  <a16:creationId xmlns:a16="http://schemas.microsoft.com/office/drawing/2014/main" id="{58C338E3-A8FE-42E6-B3F6-C71249A1E5EA}"/>
                </a:ext>
              </a:extLst>
            </p:cNvPr>
            <p:cNvSpPr txBox="1"/>
            <p:nvPr/>
          </p:nvSpPr>
          <p:spPr>
            <a:xfrm>
              <a:off x="12507570" y="18746596"/>
              <a:ext cx="1378307" cy="5465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5725" tIns="85725" rIns="85725" bIns="85725" numCol="1" spcCol="38100" rtlCol="0" anchor="ctr">
              <a:spAutoFit/>
            </a:bodyPr>
            <a:lstStyle/>
            <a:p>
              <a:pPr algn="l"/>
              <a:r>
                <a:rPr lang="en-US" sz="1200" b="0">
                  <a:latin typeface="Calibri" panose="020F0502020204030204" pitchFamily="34" charset="0"/>
                  <a:cs typeface="Calibri" panose="020F0502020204030204" pitchFamily="34" charset="0"/>
                </a:rPr>
                <a:t>Army installation of interest</a:t>
              </a:r>
              <a:endParaRPr kumimoji="0" lang="en-US" sz="1200" b="0" i="0" u="none" strike="noStrike" cap="none" spc="0" normalizeH="0" baseline="0">
                <a:ln>
                  <a:noFill/>
                </a:ln>
                <a:solidFill>
                  <a:srgbClr val="000000"/>
                </a:solidFill>
                <a:effectLst/>
                <a:uFillTx/>
                <a:latin typeface="Calibri" panose="020F0502020204030204" pitchFamily="34" charset="0"/>
                <a:ea typeface="Helvetica Neue"/>
                <a:cs typeface="Calibri" panose="020F0502020204030204" pitchFamily="34" charset="0"/>
                <a:sym typeface="Helvetica Neue"/>
              </a:endParaRPr>
            </a:p>
          </p:txBody>
        </p:sp>
        <p:sp>
          <p:nvSpPr>
            <p:cNvPr id="16" name="Oval 15">
              <a:extLst>
                <a:ext uri="{FF2B5EF4-FFF2-40B4-BE49-F238E27FC236}">
                  <a16:creationId xmlns:a16="http://schemas.microsoft.com/office/drawing/2014/main" id="{9D583413-10C4-4C35-9F92-48B054AC921F}"/>
                </a:ext>
              </a:extLst>
            </p:cNvPr>
            <p:cNvSpPr/>
            <p:nvPr/>
          </p:nvSpPr>
          <p:spPr>
            <a:xfrm>
              <a:off x="12247654" y="19650406"/>
              <a:ext cx="91440" cy="91440"/>
            </a:xfrm>
            <a:prstGeom prst="ellipse">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5725" tIns="85725" rIns="85725" bIns="85725" numCol="1" spcCol="38100" rtlCol="0" anchor="ctr">
              <a:spAutoFit/>
            </a:bodyPr>
            <a:lstStyle/>
            <a:p>
              <a:pPr marL="0" marR="0" indent="0" algn="ctr" defTabSz="1971675" rtl="0" fontAlgn="auto" latinLnBrk="0" hangingPunct="0">
                <a:lnSpc>
                  <a:spcPct val="100000"/>
                </a:lnSpc>
                <a:spcBef>
                  <a:spcPts val="0"/>
                </a:spcBef>
                <a:spcAft>
                  <a:spcPts val="0"/>
                </a:spcAft>
                <a:buClrTx/>
                <a:buSzTx/>
                <a:buFontTx/>
                <a:buNone/>
                <a:tabLst/>
              </a:pPr>
              <a:endParaRPr kumimoji="0" lang="en-US" sz="74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E81889E5-B7DD-4984-82F7-38AD13983AE0}"/>
                </a:ext>
              </a:extLst>
            </p:cNvPr>
            <p:cNvSpPr/>
            <p:nvPr/>
          </p:nvSpPr>
          <p:spPr>
            <a:xfrm>
              <a:off x="12501220" y="19503815"/>
              <a:ext cx="941652" cy="465110"/>
            </a:xfrm>
            <a:prstGeom prst="rect">
              <a:avLst/>
            </a:prstGeom>
          </p:spPr>
          <p:txBody>
            <a:bodyPr wrap="none">
              <a:spAutoFit/>
            </a:bodyPr>
            <a:lstStyle/>
            <a:p>
              <a:pPr lvl="0" algn="l"/>
              <a:r>
                <a:rPr lang="en-US" sz="1200" b="0">
                  <a:cs typeface="ITC Franklin Gothic Std Book"/>
                </a:rPr>
                <a:t>Other Army</a:t>
              </a:r>
            </a:p>
            <a:p>
              <a:pPr lvl="0" algn="l"/>
              <a:r>
                <a:rPr lang="en-US" sz="1200" b="0">
                  <a:cs typeface="ITC Franklin Gothic Std Book"/>
                </a:rPr>
                <a:t>installations</a:t>
              </a:r>
              <a:endParaRPr lang="en-US" sz="1200" b="0"/>
            </a:p>
          </p:txBody>
        </p:sp>
      </p:grpSp>
    </p:spTree>
    <p:extLst>
      <p:ext uri="{BB962C8B-B14F-4D97-AF65-F5344CB8AC3E}">
        <p14:creationId xmlns:p14="http://schemas.microsoft.com/office/powerpoint/2010/main" val="1975621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61F76C-9BA8-4612-8779-7AD11B8BEF1D}"/>
              </a:ext>
            </a:extLst>
          </p:cNvPr>
          <p:cNvSpPr>
            <a:spLocks noGrp="1"/>
          </p:cNvSpPr>
          <p:nvPr>
            <p:ph type="sldNum" sz="quarter" idx="10"/>
          </p:nvPr>
        </p:nvSpPr>
        <p:spPr/>
        <p:txBody>
          <a:bodyPr/>
          <a:lstStyle/>
          <a:p>
            <a:fld id="{0F418C06-167A-E646-9EF6-18275B625F6B}" type="slidenum">
              <a:rPr lang="en-US" smtClean="0"/>
              <a:pPr/>
              <a:t>22</a:t>
            </a:fld>
            <a:endParaRPr lang="en-US"/>
          </a:p>
        </p:txBody>
      </p:sp>
      <p:pic>
        <p:nvPicPr>
          <p:cNvPr id="6" name="Content Placeholder 5">
            <a:extLst>
              <a:ext uri="{FF2B5EF4-FFF2-40B4-BE49-F238E27FC236}">
                <a16:creationId xmlns:a16="http://schemas.microsoft.com/office/drawing/2014/main" id="{B9DBD0FF-AB6F-4AB4-BA61-F048DD9B47C1}"/>
              </a:ext>
            </a:extLst>
          </p:cNvPr>
          <p:cNvPicPr>
            <a:picLocks noGrp="1" noChangeAspect="1"/>
          </p:cNvPicPr>
          <p:nvPr>
            <p:ph sz="quarter" idx="11"/>
          </p:nvPr>
        </p:nvPicPr>
        <p:blipFill>
          <a:blip r:embed="rId2"/>
          <a:stretch>
            <a:fillRect/>
          </a:stretch>
        </p:blipFill>
        <p:spPr>
          <a:xfrm>
            <a:off x="2560320" y="3392023"/>
            <a:ext cx="5852160" cy="2932903"/>
          </a:xfrm>
        </p:spPr>
      </p:pic>
      <p:pic>
        <p:nvPicPr>
          <p:cNvPr id="8" name="Picture 7">
            <a:extLst>
              <a:ext uri="{FF2B5EF4-FFF2-40B4-BE49-F238E27FC236}">
                <a16:creationId xmlns:a16="http://schemas.microsoft.com/office/drawing/2014/main" id="{A12E5757-0470-4880-8D37-FA7513029AE4}"/>
              </a:ext>
            </a:extLst>
          </p:cNvPr>
          <p:cNvPicPr>
            <a:picLocks noChangeAspect="1"/>
          </p:cNvPicPr>
          <p:nvPr/>
        </p:nvPicPr>
        <p:blipFill>
          <a:blip r:embed="rId3"/>
          <a:stretch>
            <a:fillRect/>
          </a:stretch>
        </p:blipFill>
        <p:spPr>
          <a:xfrm>
            <a:off x="2468880" y="247643"/>
            <a:ext cx="6035040" cy="3043459"/>
          </a:xfrm>
          <a:prstGeom prst="rect">
            <a:avLst/>
          </a:prstGeom>
        </p:spPr>
      </p:pic>
    </p:spTree>
    <p:extLst>
      <p:ext uri="{BB962C8B-B14F-4D97-AF65-F5344CB8AC3E}">
        <p14:creationId xmlns:p14="http://schemas.microsoft.com/office/powerpoint/2010/main" val="1934220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DC600-04A4-41D5-9BA0-03CABE798F6F}"/>
              </a:ext>
            </a:extLst>
          </p:cNvPr>
          <p:cNvSpPr>
            <a:spLocks noGrp="1"/>
          </p:cNvSpPr>
          <p:nvPr>
            <p:ph type="title"/>
          </p:nvPr>
        </p:nvSpPr>
        <p:spPr/>
        <p:txBody>
          <a:bodyPr/>
          <a:lstStyle/>
          <a:p>
            <a:r>
              <a:rPr lang="en-US" b="1">
                <a:solidFill>
                  <a:srgbClr val="E57200"/>
                </a:solidFill>
              </a:rPr>
              <a:t>Findings and Next Steps</a:t>
            </a:r>
          </a:p>
        </p:txBody>
      </p:sp>
      <p:sp>
        <p:nvSpPr>
          <p:cNvPr id="3" name="Slide Number Placeholder 2">
            <a:extLst>
              <a:ext uri="{FF2B5EF4-FFF2-40B4-BE49-F238E27FC236}">
                <a16:creationId xmlns:a16="http://schemas.microsoft.com/office/drawing/2014/main" id="{6ADE29D7-4414-43B3-8C23-77E3295358F5}"/>
              </a:ext>
            </a:extLst>
          </p:cNvPr>
          <p:cNvSpPr>
            <a:spLocks noGrp="1"/>
          </p:cNvSpPr>
          <p:nvPr>
            <p:ph type="sldNum" sz="quarter" idx="10"/>
          </p:nvPr>
        </p:nvSpPr>
        <p:spPr/>
        <p:txBody>
          <a:bodyPr/>
          <a:lstStyle/>
          <a:p>
            <a:fld id="{0F418C06-167A-E646-9EF6-18275B625F6B}" type="slidenum">
              <a:rPr lang="en-US" smtClean="0"/>
              <a:pPr/>
              <a:t>23</a:t>
            </a:fld>
            <a:endParaRPr lang="en-US"/>
          </a:p>
        </p:txBody>
      </p:sp>
      <p:sp>
        <p:nvSpPr>
          <p:cNvPr id="4" name="Content Placeholder 3">
            <a:extLst>
              <a:ext uri="{FF2B5EF4-FFF2-40B4-BE49-F238E27FC236}">
                <a16:creationId xmlns:a16="http://schemas.microsoft.com/office/drawing/2014/main" id="{9101F791-B96D-4D20-BEF3-E834552923FD}"/>
              </a:ext>
            </a:extLst>
          </p:cNvPr>
          <p:cNvSpPr>
            <a:spLocks noGrp="1"/>
          </p:cNvSpPr>
          <p:nvPr>
            <p:ph sz="quarter" idx="11"/>
          </p:nvPr>
        </p:nvSpPr>
        <p:spPr>
          <a:xfrm>
            <a:off x="754380" y="952500"/>
            <a:ext cx="9464040" cy="4838700"/>
          </a:xfrm>
        </p:spPr>
        <p:txBody>
          <a:bodyPr/>
          <a:lstStyle/>
          <a:p>
            <a:pPr marL="0" indent="0">
              <a:spcBef>
                <a:spcPts val="0"/>
              </a:spcBef>
              <a:buNone/>
            </a:pPr>
            <a:r>
              <a:rPr lang="en-US" sz="2000" b="1"/>
              <a:t>Findings:</a:t>
            </a:r>
          </a:p>
          <a:p>
            <a:pPr>
              <a:spcBef>
                <a:spcPts val="0"/>
              </a:spcBef>
            </a:pPr>
            <a:r>
              <a:rPr lang="en-US" sz="2000"/>
              <a:t>Counties with higher levels of income tend to have lower rates of community embeddedness</a:t>
            </a:r>
          </a:p>
          <a:p>
            <a:pPr>
              <a:spcBef>
                <a:spcPts val="0"/>
              </a:spcBef>
            </a:pPr>
            <a:r>
              <a:rPr lang="en-US" sz="2000"/>
              <a:t>Some factors illustrate aspects of place that lead to embeddedness (rural indicators: rurality, driving to work; urban indicators: air pollution, segregation)</a:t>
            </a:r>
          </a:p>
          <a:p>
            <a:pPr>
              <a:spcBef>
                <a:spcPts val="0"/>
              </a:spcBef>
            </a:pPr>
            <a:r>
              <a:rPr lang="en-US" sz="2000"/>
              <a:t>Other factors indicate aspects of individuals within a community that point to their ability and willingness to leave (income, population, percent white, commute time, voting patterns).</a:t>
            </a:r>
          </a:p>
          <a:p>
            <a:pPr marL="0" indent="0">
              <a:spcBef>
                <a:spcPts val="0"/>
              </a:spcBef>
              <a:buNone/>
            </a:pPr>
            <a:endParaRPr lang="en-US" sz="800" b="1"/>
          </a:p>
          <a:p>
            <a:pPr marL="0" indent="0">
              <a:spcBef>
                <a:spcPts val="0"/>
              </a:spcBef>
              <a:buNone/>
            </a:pPr>
            <a:r>
              <a:rPr lang="en-US" sz="2000" b="1"/>
              <a:t>Next steps: </a:t>
            </a:r>
          </a:p>
          <a:p>
            <a:pPr>
              <a:spcBef>
                <a:spcPts val="0"/>
              </a:spcBef>
            </a:pPr>
            <a:r>
              <a:rPr lang="en-US" sz="2000"/>
              <a:t>Future models should control for race and income</a:t>
            </a:r>
          </a:p>
          <a:p>
            <a:pPr>
              <a:spcBef>
                <a:spcPts val="0"/>
              </a:spcBef>
            </a:pPr>
            <a:r>
              <a:rPr lang="en-US" sz="2000"/>
              <a:t>Include data from all counties within the U.S., as there may be particular factors that are more prevalent in Virginia and Oklahoma than in the rest of the country</a:t>
            </a:r>
          </a:p>
          <a:p>
            <a:pPr>
              <a:spcBef>
                <a:spcPts val="0"/>
              </a:spcBef>
            </a:pPr>
            <a:r>
              <a:rPr lang="en-US" sz="2000"/>
              <a:t>Consider other frameworks and methods, such as network analysis</a:t>
            </a:r>
          </a:p>
          <a:p>
            <a:pPr>
              <a:spcBef>
                <a:spcPts val="0"/>
              </a:spcBef>
            </a:pPr>
            <a:r>
              <a:rPr lang="en-US" sz="2000"/>
              <a:t>Explore potential proxy outcomes other than migration patterns, which might not be the best way to capture embeddedness</a:t>
            </a:r>
          </a:p>
        </p:txBody>
      </p:sp>
    </p:spTree>
    <p:extLst>
      <p:ext uri="{BB962C8B-B14F-4D97-AF65-F5344CB8AC3E}">
        <p14:creationId xmlns:p14="http://schemas.microsoft.com/office/powerpoint/2010/main" val="189312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0E25-588D-40CD-B0E9-FA72DCB11D54}"/>
              </a:ext>
            </a:extLst>
          </p:cNvPr>
          <p:cNvSpPr>
            <a:spLocks noGrp="1"/>
          </p:cNvSpPr>
          <p:nvPr>
            <p:ph type="title"/>
          </p:nvPr>
        </p:nvSpPr>
        <p:spPr/>
        <p:txBody>
          <a:bodyPr anchor="t"/>
          <a:lstStyle/>
          <a:p>
            <a:r>
              <a:rPr lang="en-US" sz="3200" b="1">
                <a:solidFill>
                  <a:srgbClr val="E57200"/>
                </a:solidFill>
                <a:latin typeface="Calibri"/>
                <a:cs typeface="Calibri"/>
              </a:rPr>
              <a:t>Appendix A: BRFSS and DoDEA Data</a:t>
            </a:r>
          </a:p>
        </p:txBody>
      </p:sp>
      <p:sp>
        <p:nvSpPr>
          <p:cNvPr id="3" name="Slide Number Placeholder 2">
            <a:extLst>
              <a:ext uri="{FF2B5EF4-FFF2-40B4-BE49-F238E27FC236}">
                <a16:creationId xmlns:a16="http://schemas.microsoft.com/office/drawing/2014/main" id="{3B86C3D5-F360-45C0-8D47-0227C27EB43E}"/>
              </a:ext>
            </a:extLst>
          </p:cNvPr>
          <p:cNvSpPr>
            <a:spLocks noGrp="1"/>
          </p:cNvSpPr>
          <p:nvPr>
            <p:ph type="sldNum" sz="quarter" idx="10"/>
          </p:nvPr>
        </p:nvSpPr>
        <p:spPr/>
        <p:txBody>
          <a:bodyPr/>
          <a:lstStyle/>
          <a:p>
            <a:fld id="{0F418C06-167A-E646-9EF6-18275B625F6B}" type="slidenum">
              <a:rPr lang="en-US" smtClean="0"/>
              <a:pPr/>
              <a:t>24</a:t>
            </a:fld>
            <a:endParaRPr lang="en-US"/>
          </a:p>
        </p:txBody>
      </p:sp>
      <p:sp>
        <p:nvSpPr>
          <p:cNvPr id="4" name="Content Placeholder 3">
            <a:extLst>
              <a:ext uri="{FF2B5EF4-FFF2-40B4-BE49-F238E27FC236}">
                <a16:creationId xmlns:a16="http://schemas.microsoft.com/office/drawing/2014/main" id="{D26E1006-4BEC-4E8B-BB87-2E7D7D7BA787}"/>
              </a:ext>
            </a:extLst>
          </p:cNvPr>
          <p:cNvSpPr>
            <a:spLocks noGrp="1"/>
          </p:cNvSpPr>
          <p:nvPr>
            <p:ph sz="quarter" idx="11"/>
          </p:nvPr>
        </p:nvSpPr>
        <p:spPr>
          <a:xfrm>
            <a:off x="754380" y="984373"/>
            <a:ext cx="9464040" cy="4648200"/>
          </a:xfrm>
        </p:spPr>
        <p:txBody>
          <a:bodyPr anchor="t"/>
          <a:lstStyle/>
          <a:p>
            <a:pPr marL="342900" indent="-342900">
              <a:spcBef>
                <a:spcPts val="90"/>
              </a:spcBef>
            </a:pPr>
            <a:r>
              <a:rPr lang="en-US" sz="2000"/>
              <a:t>Why can’t we use these data sources for this project?</a:t>
            </a:r>
            <a:endParaRPr lang="en-US" sz="2000">
              <a:cs typeface="Calibri"/>
            </a:endParaRPr>
          </a:p>
          <a:p>
            <a:pPr marL="342900" indent="-342900">
              <a:spcBef>
                <a:spcPts val="90"/>
              </a:spcBef>
            </a:pPr>
            <a:r>
              <a:rPr lang="en-US" sz="2000"/>
              <a:t>Behavioral Risk Factor Surveillance System (BRFSS): no county-level data; data available by state or metropolitan status (city, MSA, suburb, rural), which does not accurately encapsulate the area around each Army post.  </a:t>
            </a:r>
            <a:endParaRPr lang="en-US" sz="2000">
              <a:cs typeface="Calibri"/>
            </a:endParaRPr>
          </a:p>
          <a:p>
            <a:pPr marL="342900" indent="-342900">
              <a:spcBef>
                <a:spcPts val="90"/>
              </a:spcBef>
            </a:pPr>
            <a:r>
              <a:rPr lang="en-US" sz="2000"/>
              <a:t>DoDEA: </a:t>
            </a:r>
            <a:endParaRPr lang="en-US" sz="2000">
              <a:cs typeface="Calibri"/>
            </a:endParaRPr>
          </a:p>
          <a:p>
            <a:pPr marL="742950" lvl="1" indent="-285750">
              <a:spcBef>
                <a:spcPts val="90"/>
              </a:spcBef>
            </a:pPr>
            <a:r>
              <a:rPr lang="en-US" sz="2000"/>
              <a:t>Regional school calendars shows the opening/closing dates for each school as well as holiday closings</a:t>
            </a:r>
            <a:endParaRPr lang="en-US" sz="2000">
              <a:cs typeface="Calibri"/>
            </a:endParaRPr>
          </a:p>
          <a:p>
            <a:pPr marL="742950" lvl="1" indent="-285750">
              <a:spcBef>
                <a:spcPts val="90"/>
              </a:spcBef>
            </a:pPr>
            <a:r>
              <a:rPr lang="en-US" sz="2000"/>
              <a:t>Enrollment data provides total number of students in each grade, but there are no DoDEA schools in Virginia</a:t>
            </a:r>
            <a:endParaRPr lang="en-US" sz="2000">
              <a:cs typeface="Calibri"/>
            </a:endParaRPr>
          </a:p>
          <a:p>
            <a:pPr marL="742950" lvl="1" indent="-285750">
              <a:spcBef>
                <a:spcPts val="90"/>
              </a:spcBef>
            </a:pPr>
            <a:r>
              <a:rPr lang="en-US" sz="2000"/>
              <a:t>Comprehensive assessment system provides average test scores/percentiles per school, missing data for many schools</a:t>
            </a:r>
            <a:endParaRPr lang="en-US" sz="2000">
              <a:cs typeface="Calibri"/>
            </a:endParaRPr>
          </a:p>
          <a:p>
            <a:pPr marL="742950" lvl="1" indent="-285750">
              <a:spcBef>
                <a:spcPts val="90"/>
              </a:spcBef>
            </a:pPr>
            <a:r>
              <a:rPr lang="en-US" sz="2000"/>
              <a:t>Annual school report system provides performance data for Terra Nova exam, missing data for many schools </a:t>
            </a:r>
            <a:endParaRPr lang="en-US" sz="2000">
              <a:cs typeface="Calibri"/>
            </a:endParaRPr>
          </a:p>
          <a:p>
            <a:pPr marL="742950" lvl="1" indent="-285750">
              <a:spcBef>
                <a:spcPts val="90"/>
              </a:spcBef>
            </a:pPr>
            <a:r>
              <a:rPr lang="en-US" sz="2000"/>
              <a:t>Accreditation reports are PDFs for each school that list criticisms of schools/areas for improvement, missing data for many schools  (text could be useful for content analysis)</a:t>
            </a:r>
            <a:endParaRPr lang="en-US" sz="2000">
              <a:cs typeface="Calibri"/>
            </a:endParaRPr>
          </a:p>
        </p:txBody>
      </p:sp>
    </p:spTree>
    <p:extLst>
      <p:ext uri="{BB962C8B-B14F-4D97-AF65-F5344CB8AC3E}">
        <p14:creationId xmlns:p14="http://schemas.microsoft.com/office/powerpoint/2010/main" val="1786932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754380" y="365127"/>
            <a:ext cx="9464040"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sz="3200" b="1">
                <a:solidFill>
                  <a:srgbClr val="E57200"/>
                </a:solidFill>
                <a:latin typeface="Calibri"/>
                <a:cs typeface="Calibri"/>
              </a:rPr>
              <a:t>Project Summary</a:t>
            </a:r>
          </a:p>
        </p:txBody>
      </p:sp>
      <p:sp>
        <p:nvSpPr>
          <p:cNvPr id="6" name="Content Placeholder 3">
            <a:extLst>
              <a:ext uri="{FF2B5EF4-FFF2-40B4-BE49-F238E27FC236}">
                <a16:creationId xmlns:a16="http://schemas.microsoft.com/office/drawing/2014/main" id="{23274DE8-DA23-4C85-A56C-AD7DFBCFA4DE}"/>
              </a:ext>
            </a:extLst>
          </p:cNvPr>
          <p:cNvSpPr txBox="1">
            <a:spLocks/>
          </p:cNvSpPr>
          <p:nvPr/>
        </p:nvSpPr>
        <p:spPr>
          <a:xfrm>
            <a:off x="543483" y="1084911"/>
            <a:ext cx="4732020" cy="1114263"/>
          </a:xfrm>
          <a:prstGeom prst="rect">
            <a:avLst/>
          </a:prstGeom>
        </p:spPr>
        <p:txBody>
          <a:bodyPr vert="horz" anchor="t"/>
          <a:lstStyle>
            <a:lvl1pPr marL="0" indent="0" algn="l" defTabSz="457209"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solidFill>
                  <a:srgbClr val="E57200"/>
                </a:solidFill>
                <a:latin typeface="Franklin Gothic Book"/>
                <a:cs typeface="Calibri"/>
              </a:rPr>
              <a:t>Project goal:</a:t>
            </a:r>
            <a:r>
              <a:rPr lang="en-US" sz="2400">
                <a:solidFill>
                  <a:srgbClr val="E57200"/>
                </a:solidFill>
                <a:latin typeface="Franklin Gothic Book"/>
                <a:cs typeface="Calibri"/>
              </a:rPr>
              <a:t> </a:t>
            </a:r>
            <a:r>
              <a:rPr lang="en-US" sz="2400">
                <a:solidFill>
                  <a:schemeClr val="tx1"/>
                </a:solidFill>
                <a:latin typeface="Franklin Gothic Book"/>
                <a:cs typeface="Calibri"/>
              </a:rPr>
              <a:t>Define and create composite indicators for measuring community embeddedness</a:t>
            </a:r>
          </a:p>
          <a:p>
            <a:endParaRPr lang="en-US" sz="2400">
              <a:latin typeface="Franklin Gothic Book"/>
              <a:cs typeface="Calibri"/>
            </a:endParaRPr>
          </a:p>
        </p:txBody>
      </p:sp>
      <p:pic>
        <p:nvPicPr>
          <p:cNvPr id="10" name="Picture 4" descr="A close up of a map&#10;&#10;Description generated with very high confidence">
            <a:extLst>
              <a:ext uri="{FF2B5EF4-FFF2-40B4-BE49-F238E27FC236}">
                <a16:creationId xmlns:a16="http://schemas.microsoft.com/office/drawing/2014/main" id="{2CDDE70F-3C8F-4CC6-9676-513C2B791602}"/>
              </a:ext>
            </a:extLst>
          </p:cNvPr>
          <p:cNvPicPr>
            <a:picLocks noChangeAspect="1"/>
          </p:cNvPicPr>
          <p:nvPr/>
        </p:nvPicPr>
        <p:blipFill>
          <a:blip r:embed="rId3"/>
          <a:stretch>
            <a:fillRect/>
          </a:stretch>
        </p:blipFill>
        <p:spPr>
          <a:xfrm>
            <a:off x="460689" y="3216085"/>
            <a:ext cx="7428576" cy="3276788"/>
          </a:xfrm>
          <a:prstGeom prst="rect">
            <a:avLst/>
          </a:prstGeom>
        </p:spPr>
      </p:pic>
      <p:sp>
        <p:nvSpPr>
          <p:cNvPr id="8" name="TextBox 7">
            <a:extLst>
              <a:ext uri="{FF2B5EF4-FFF2-40B4-BE49-F238E27FC236}">
                <a16:creationId xmlns:a16="http://schemas.microsoft.com/office/drawing/2014/main" id="{3E2B8EE7-3085-47E8-A798-50D0A1F7E09E}"/>
              </a:ext>
            </a:extLst>
          </p:cNvPr>
          <p:cNvSpPr txBox="1"/>
          <p:nvPr/>
        </p:nvSpPr>
        <p:spPr>
          <a:xfrm>
            <a:off x="5421550" y="991873"/>
            <a:ext cx="518735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E57200"/>
                </a:solidFill>
                <a:latin typeface="Franklin Gothic Book"/>
                <a:cs typeface="Segoe UI"/>
              </a:rPr>
              <a:t>Why does community embeddedness matter to the Army?</a:t>
            </a:r>
            <a:r>
              <a:rPr lang="en-US" sz="2400">
                <a:latin typeface="Franklin Gothic Book"/>
                <a:cs typeface="Segoe UI"/>
              </a:rPr>
              <a:t>​</a:t>
            </a:r>
          </a:p>
          <a:p>
            <a:r>
              <a:rPr lang="en-US" sz="2400">
                <a:latin typeface="Franklin Gothic Book"/>
                <a:cs typeface="Segoe UI"/>
              </a:rPr>
              <a:t>The ARI-SDAD collaboration seeks to understand the relationship </a:t>
            </a:r>
          </a:p>
          <a:p>
            <a:r>
              <a:rPr lang="en-US" sz="2400">
                <a:latin typeface="Franklin Gothic Book"/>
                <a:cs typeface="Segoe UI"/>
              </a:rPr>
              <a:t>between the Soldier’s community </a:t>
            </a:r>
          </a:p>
          <a:p>
            <a:r>
              <a:rPr lang="en-US" sz="2400">
                <a:latin typeface="Franklin Gothic Book"/>
                <a:cs typeface="Segoe UI"/>
              </a:rPr>
              <a:t>and Soldier performance and behavior​</a:t>
            </a:r>
          </a:p>
        </p:txBody>
      </p:sp>
    </p:spTree>
    <p:extLst>
      <p:ext uri="{BB962C8B-B14F-4D97-AF65-F5344CB8AC3E}">
        <p14:creationId xmlns:p14="http://schemas.microsoft.com/office/powerpoint/2010/main" val="195000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B29A-A1F6-418E-8A37-9C630760EA1D}"/>
              </a:ext>
            </a:extLst>
          </p:cNvPr>
          <p:cNvSpPr>
            <a:spLocks noGrp="1"/>
          </p:cNvSpPr>
          <p:nvPr>
            <p:ph type="title"/>
          </p:nvPr>
        </p:nvSpPr>
        <p:spPr/>
        <p:txBody>
          <a:bodyPr anchor="t"/>
          <a:lstStyle/>
          <a:p>
            <a:r>
              <a:rPr lang="en-US" sz="3200" b="1">
                <a:solidFill>
                  <a:srgbClr val="E57200"/>
                </a:solidFill>
                <a:latin typeface="Calibri"/>
                <a:cs typeface="Calibri"/>
              </a:rPr>
              <a:t>Research Questions</a:t>
            </a:r>
          </a:p>
        </p:txBody>
      </p:sp>
      <p:sp>
        <p:nvSpPr>
          <p:cNvPr id="3" name="Slide Number Placeholder 2">
            <a:extLst>
              <a:ext uri="{FF2B5EF4-FFF2-40B4-BE49-F238E27FC236}">
                <a16:creationId xmlns:a16="http://schemas.microsoft.com/office/drawing/2014/main" id="{A3D8A7ED-FD8B-4D8D-995B-417D4E9F236C}"/>
              </a:ext>
            </a:extLst>
          </p:cNvPr>
          <p:cNvSpPr>
            <a:spLocks noGrp="1"/>
          </p:cNvSpPr>
          <p:nvPr>
            <p:ph type="sldNum" sz="quarter" idx="10"/>
          </p:nvPr>
        </p:nvSpPr>
        <p:spPr/>
        <p:txBody>
          <a:bodyPr/>
          <a:lstStyle/>
          <a:p>
            <a:fld id="{0F418C06-167A-E646-9EF6-18275B625F6B}" type="slidenum">
              <a:rPr lang="en-US" smtClean="0"/>
              <a:pPr/>
              <a:t>4</a:t>
            </a:fld>
            <a:endParaRPr lang="en-US"/>
          </a:p>
        </p:txBody>
      </p:sp>
      <p:sp>
        <p:nvSpPr>
          <p:cNvPr id="4" name="Content Placeholder 3">
            <a:extLst>
              <a:ext uri="{FF2B5EF4-FFF2-40B4-BE49-F238E27FC236}">
                <a16:creationId xmlns:a16="http://schemas.microsoft.com/office/drawing/2014/main" id="{A845A45B-3F52-47D9-937B-8563B61B804E}"/>
              </a:ext>
            </a:extLst>
          </p:cNvPr>
          <p:cNvSpPr>
            <a:spLocks noGrp="1"/>
          </p:cNvSpPr>
          <p:nvPr>
            <p:ph sz="quarter" idx="11"/>
          </p:nvPr>
        </p:nvSpPr>
        <p:spPr/>
        <p:txBody>
          <a:bodyPr anchor="t"/>
          <a:lstStyle/>
          <a:p>
            <a:pPr marL="342900" indent="-342900"/>
            <a:r>
              <a:rPr lang="en-US" sz="2800"/>
              <a:t>What is </a:t>
            </a:r>
            <a:r>
              <a:rPr lang="en-US" sz="2800" b="1">
                <a:solidFill>
                  <a:srgbClr val="E57200"/>
                </a:solidFill>
              </a:rPr>
              <a:t>community embeddedness,</a:t>
            </a:r>
            <a:r>
              <a:rPr lang="en-US" sz="2800">
                <a:solidFill>
                  <a:srgbClr val="E57200"/>
                </a:solidFill>
              </a:rPr>
              <a:t> </a:t>
            </a:r>
            <a:r>
              <a:rPr lang="en-US" sz="2800"/>
              <a:t>and what characteristics of a community promote embeddedness? </a:t>
            </a:r>
            <a:endParaRPr lang="en-US"/>
          </a:p>
          <a:p>
            <a:pPr marL="342900" indent="-342900"/>
            <a:r>
              <a:rPr lang="en-US" sz="2800"/>
              <a:t>How does community embeddedness differ in counties with an Army post to surrounding counties?</a:t>
            </a:r>
            <a:endParaRPr lang="en-US" sz="2800">
              <a:cs typeface="Calibri"/>
            </a:endParaRPr>
          </a:p>
          <a:p>
            <a:pPr marL="342900" indent="-342900"/>
            <a:endParaRPr lang="en-US" sz="2800">
              <a:cs typeface="Calibri"/>
            </a:endParaRPr>
          </a:p>
        </p:txBody>
      </p:sp>
    </p:spTree>
    <p:extLst>
      <p:ext uri="{BB962C8B-B14F-4D97-AF65-F5344CB8AC3E}">
        <p14:creationId xmlns:p14="http://schemas.microsoft.com/office/powerpoint/2010/main" val="155687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3184-8407-4A23-8781-CC4821ACB04B}"/>
              </a:ext>
            </a:extLst>
          </p:cNvPr>
          <p:cNvSpPr>
            <a:spLocks noGrp="1"/>
          </p:cNvSpPr>
          <p:nvPr>
            <p:ph type="title"/>
          </p:nvPr>
        </p:nvSpPr>
        <p:spPr>
          <a:xfrm>
            <a:off x="754380" y="240907"/>
            <a:ext cx="9464040" cy="625475"/>
          </a:xfrm>
        </p:spPr>
        <p:txBody>
          <a:bodyPr anchor="t"/>
          <a:lstStyle/>
          <a:p>
            <a:r>
              <a:rPr lang="en-US" sz="3200" b="1">
                <a:solidFill>
                  <a:srgbClr val="E57200"/>
                </a:solidFill>
                <a:latin typeface="Calibri"/>
                <a:cs typeface="Calibri"/>
              </a:rPr>
              <a:t>Value to the Army</a:t>
            </a:r>
          </a:p>
        </p:txBody>
      </p:sp>
      <p:sp>
        <p:nvSpPr>
          <p:cNvPr id="3" name="Slide Number Placeholder 2">
            <a:extLst>
              <a:ext uri="{FF2B5EF4-FFF2-40B4-BE49-F238E27FC236}">
                <a16:creationId xmlns:a16="http://schemas.microsoft.com/office/drawing/2014/main" id="{ECFD0FF4-3409-4136-A18D-C21E82F8A4AC}"/>
              </a:ext>
            </a:extLst>
          </p:cNvPr>
          <p:cNvSpPr>
            <a:spLocks noGrp="1"/>
          </p:cNvSpPr>
          <p:nvPr>
            <p:ph type="sldNum" sz="quarter" idx="10"/>
          </p:nvPr>
        </p:nvSpPr>
        <p:spPr/>
        <p:txBody>
          <a:bodyPr/>
          <a:lstStyle/>
          <a:p>
            <a:fld id="{0F418C06-167A-E646-9EF6-18275B625F6B}" type="slidenum">
              <a:rPr lang="en-US" smtClean="0"/>
              <a:pPr/>
              <a:t>5</a:t>
            </a:fld>
            <a:endParaRPr lang="en-US"/>
          </a:p>
        </p:txBody>
      </p:sp>
      <p:sp>
        <p:nvSpPr>
          <p:cNvPr id="4" name="Content Placeholder 3">
            <a:extLst>
              <a:ext uri="{FF2B5EF4-FFF2-40B4-BE49-F238E27FC236}">
                <a16:creationId xmlns:a16="http://schemas.microsoft.com/office/drawing/2014/main" id="{BF2DB15A-3D7D-433F-8B8F-4FB8121E6EBC}"/>
              </a:ext>
            </a:extLst>
          </p:cNvPr>
          <p:cNvSpPr>
            <a:spLocks noGrp="1"/>
          </p:cNvSpPr>
          <p:nvPr>
            <p:ph sz="quarter" idx="11"/>
          </p:nvPr>
        </p:nvSpPr>
        <p:spPr>
          <a:xfrm>
            <a:off x="754380" y="742539"/>
            <a:ext cx="9464040" cy="4493930"/>
          </a:xfrm>
        </p:spPr>
        <p:txBody>
          <a:bodyPr anchor="t"/>
          <a:lstStyle/>
          <a:p>
            <a:pPr marL="342900" indent="-342900"/>
            <a:r>
              <a:rPr lang="en-US" sz="2400"/>
              <a:t>Community embeddedness may serve as an antecedent or enabler of Soldiers' development, reflecting the degree to which Soldiers have internalized core qualities of interest to the Army, such as:</a:t>
            </a:r>
            <a:endParaRPr lang="en-US" sz="2400">
              <a:cs typeface="Calibri"/>
            </a:endParaRPr>
          </a:p>
          <a:p>
            <a:pPr marL="742950" lvl="1" indent="-285750"/>
            <a:r>
              <a:rPr lang="en-US" sz="2400">
                <a:solidFill>
                  <a:srgbClr val="E57200"/>
                </a:solidFill>
              </a:rPr>
              <a:t>Army Values (Selfless Service)</a:t>
            </a:r>
            <a:endParaRPr lang="en-US" sz="2400">
              <a:solidFill>
                <a:srgbClr val="E57200"/>
              </a:solidFill>
              <a:cs typeface="Calibri"/>
            </a:endParaRPr>
          </a:p>
          <a:p>
            <a:pPr marL="742950" lvl="1" indent="-285750"/>
            <a:r>
              <a:rPr lang="en-US" sz="2400">
                <a:solidFill>
                  <a:srgbClr val="E57200"/>
                </a:solidFill>
              </a:rPr>
              <a:t>Soldier's Creed:</a:t>
            </a:r>
            <a:endParaRPr lang="en-US" sz="2400">
              <a:solidFill>
                <a:srgbClr val="E57200"/>
              </a:solidFill>
              <a:cs typeface="Calibri"/>
            </a:endParaRPr>
          </a:p>
          <a:p>
            <a:pPr marL="771525" lvl="2" indent="0">
              <a:buNone/>
            </a:pPr>
            <a:r>
              <a:rPr lang="en-US" sz="2400">
                <a:solidFill>
                  <a:srgbClr val="E57200"/>
                </a:solidFill>
              </a:rPr>
              <a:t>“I am an American Soldier...</a:t>
            </a:r>
            <a:endParaRPr lang="en-US" sz="2400">
              <a:solidFill>
                <a:srgbClr val="E57200"/>
              </a:solidFill>
              <a:cs typeface="Calibri"/>
            </a:endParaRPr>
          </a:p>
          <a:p>
            <a:pPr marL="771525" lvl="2" indent="0">
              <a:buNone/>
            </a:pPr>
            <a:r>
              <a:rPr lang="en-US" sz="2400">
                <a:solidFill>
                  <a:srgbClr val="E57200"/>
                </a:solidFill>
              </a:rPr>
              <a:t> I serve the people of the United States, and live the Army Values...</a:t>
            </a:r>
            <a:endParaRPr lang="en-US" sz="2400">
              <a:solidFill>
                <a:srgbClr val="E57200"/>
              </a:solidFill>
              <a:cs typeface="Calibri"/>
            </a:endParaRPr>
          </a:p>
          <a:p>
            <a:pPr marL="771525" lvl="2" indent="0">
              <a:buNone/>
            </a:pPr>
            <a:r>
              <a:rPr lang="en-US" sz="2400">
                <a:solidFill>
                  <a:srgbClr val="E57200"/>
                </a:solidFill>
              </a:rPr>
              <a:t> I am a guardian of freedom and the American way of life”</a:t>
            </a:r>
            <a:endParaRPr lang="en-US" sz="2400">
              <a:solidFill>
                <a:srgbClr val="E57200"/>
              </a:solidFill>
              <a:cs typeface="Calibri"/>
            </a:endParaRPr>
          </a:p>
          <a:p>
            <a:pPr marL="342900" indent="-342900"/>
            <a:r>
              <a:rPr lang="en-US" sz="2400"/>
              <a:t>Soldiers' health outcomes could potentially parallel community outcomes</a:t>
            </a:r>
            <a:endParaRPr lang="en-US" sz="2400">
              <a:cs typeface="Calibri"/>
            </a:endParaRPr>
          </a:p>
          <a:p>
            <a:pPr marL="342900" indent="-342900"/>
            <a:r>
              <a:rPr lang="en-US" sz="2400"/>
              <a:t>Soldiers may also be found to be more susceptible to negative outcomes associated with embeddedness to the degree that Soldiers differ from the larger population</a:t>
            </a:r>
            <a:endParaRPr lang="en-US" sz="2400">
              <a:cs typeface="Calibri"/>
            </a:endParaRPr>
          </a:p>
        </p:txBody>
      </p:sp>
    </p:spTree>
    <p:extLst>
      <p:ext uri="{BB962C8B-B14F-4D97-AF65-F5344CB8AC3E}">
        <p14:creationId xmlns:p14="http://schemas.microsoft.com/office/powerpoint/2010/main" val="376937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42EB-1539-4332-8954-CDD094C771F1}"/>
              </a:ext>
            </a:extLst>
          </p:cNvPr>
          <p:cNvSpPr>
            <a:spLocks noGrp="1"/>
          </p:cNvSpPr>
          <p:nvPr>
            <p:ph type="title"/>
          </p:nvPr>
        </p:nvSpPr>
        <p:spPr>
          <a:xfrm>
            <a:off x="46218" y="386420"/>
            <a:ext cx="10880365" cy="562928"/>
          </a:xfrm>
        </p:spPr>
        <p:txBody>
          <a:bodyPr anchor="t"/>
          <a:lstStyle/>
          <a:p>
            <a:r>
              <a:rPr lang="en-US" sz="3200" b="1">
                <a:solidFill>
                  <a:srgbClr val="E57200"/>
                </a:solidFill>
                <a:latin typeface="Calibri"/>
                <a:cs typeface="Calibri"/>
              </a:rPr>
              <a:t>Conceptual Model of Performance &amp; Behavioral Data Mapping</a:t>
            </a:r>
          </a:p>
          <a:p>
            <a:endParaRPr lang="en-US"/>
          </a:p>
        </p:txBody>
      </p:sp>
      <p:sp>
        <p:nvSpPr>
          <p:cNvPr id="3" name="Slide Number Placeholder 2">
            <a:extLst>
              <a:ext uri="{FF2B5EF4-FFF2-40B4-BE49-F238E27FC236}">
                <a16:creationId xmlns:a16="http://schemas.microsoft.com/office/drawing/2014/main" id="{3323ED8A-3885-47DA-81D0-1E5E2557E7CA}"/>
              </a:ext>
            </a:extLst>
          </p:cNvPr>
          <p:cNvSpPr>
            <a:spLocks noGrp="1"/>
          </p:cNvSpPr>
          <p:nvPr>
            <p:ph type="sldNum" sz="quarter" idx="10"/>
          </p:nvPr>
        </p:nvSpPr>
        <p:spPr/>
        <p:txBody>
          <a:bodyPr/>
          <a:lstStyle/>
          <a:p>
            <a:fld id="{0F418C06-167A-E646-9EF6-18275B625F6B}" type="slidenum">
              <a:rPr lang="en-US" smtClean="0"/>
              <a:pPr/>
              <a:t>6</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8B020A62-4233-49B8-A6B4-03F6C12A81A0}"/>
              </a:ext>
            </a:extLst>
          </p:cNvPr>
          <p:cNvPicPr>
            <a:picLocks noGrp="1" noChangeAspect="1"/>
          </p:cNvPicPr>
          <p:nvPr>
            <p:ph sz="quarter" idx="11"/>
          </p:nvPr>
        </p:nvPicPr>
        <p:blipFill>
          <a:blip r:embed="rId3"/>
          <a:stretch>
            <a:fillRect/>
          </a:stretch>
        </p:blipFill>
        <p:spPr>
          <a:xfrm>
            <a:off x="1066530" y="989276"/>
            <a:ext cx="9147229" cy="5044822"/>
          </a:xfrm>
          <a:prstGeom prst="rect">
            <a:avLst/>
          </a:prstGeom>
        </p:spPr>
      </p:pic>
      <p:sp>
        <p:nvSpPr>
          <p:cNvPr id="13" name="Oval 12">
            <a:extLst>
              <a:ext uri="{FF2B5EF4-FFF2-40B4-BE49-F238E27FC236}">
                <a16:creationId xmlns:a16="http://schemas.microsoft.com/office/drawing/2014/main" id="{EF018540-BE17-4001-BA69-416665D8B81E}"/>
              </a:ext>
            </a:extLst>
          </p:cNvPr>
          <p:cNvSpPr/>
          <p:nvPr/>
        </p:nvSpPr>
        <p:spPr>
          <a:xfrm>
            <a:off x="4140933" y="1205981"/>
            <a:ext cx="2680021" cy="619241"/>
          </a:xfrm>
          <a:prstGeom prst="ellipse">
            <a:avLst/>
          </a:prstGeom>
          <a:noFill/>
          <a:ln w="571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5" b="1">
              <a:latin typeface="ITC Franklin Gothic Std Book" panose="020B0504030503020204" pitchFamily="34" charset="0"/>
            </a:endParaRPr>
          </a:p>
        </p:txBody>
      </p:sp>
    </p:spTree>
    <p:extLst>
      <p:ext uri="{BB962C8B-B14F-4D97-AF65-F5344CB8AC3E}">
        <p14:creationId xmlns:p14="http://schemas.microsoft.com/office/powerpoint/2010/main" val="147003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0866-3855-440A-989B-E33E31C3A101}"/>
              </a:ext>
            </a:extLst>
          </p:cNvPr>
          <p:cNvSpPr>
            <a:spLocks noGrp="1"/>
          </p:cNvSpPr>
          <p:nvPr>
            <p:ph type="title"/>
          </p:nvPr>
        </p:nvSpPr>
        <p:spPr>
          <a:xfrm>
            <a:off x="754380" y="274691"/>
            <a:ext cx="9464040" cy="562928"/>
          </a:xfrm>
        </p:spPr>
        <p:txBody>
          <a:bodyPr anchor="t"/>
          <a:lstStyle/>
          <a:p>
            <a:r>
              <a:rPr lang="en-US" sz="3200" b="1">
                <a:solidFill>
                  <a:srgbClr val="E57200"/>
                </a:solidFill>
                <a:latin typeface="Calibri"/>
                <a:cs typeface="Calibri"/>
              </a:rPr>
              <a:t>Ethical Review</a:t>
            </a:r>
          </a:p>
        </p:txBody>
      </p:sp>
      <p:sp>
        <p:nvSpPr>
          <p:cNvPr id="3" name="Slide Number Placeholder 2">
            <a:extLst>
              <a:ext uri="{FF2B5EF4-FFF2-40B4-BE49-F238E27FC236}">
                <a16:creationId xmlns:a16="http://schemas.microsoft.com/office/drawing/2014/main" id="{353AE77A-713A-4296-AE62-25AB03EDC910}"/>
              </a:ext>
            </a:extLst>
          </p:cNvPr>
          <p:cNvSpPr>
            <a:spLocks noGrp="1"/>
          </p:cNvSpPr>
          <p:nvPr>
            <p:ph type="sldNum" sz="quarter" idx="10"/>
          </p:nvPr>
        </p:nvSpPr>
        <p:spPr/>
        <p:txBody>
          <a:bodyPr/>
          <a:lstStyle/>
          <a:p>
            <a:fld id="{0F418C06-167A-E646-9EF6-18275B625F6B}" type="slidenum">
              <a:rPr lang="en-US" smtClean="0"/>
              <a:pPr/>
              <a:t>7</a:t>
            </a:fld>
            <a:endParaRPr lang="en-US"/>
          </a:p>
        </p:txBody>
      </p:sp>
      <p:sp>
        <p:nvSpPr>
          <p:cNvPr id="4" name="Content Placeholder 3">
            <a:extLst>
              <a:ext uri="{FF2B5EF4-FFF2-40B4-BE49-F238E27FC236}">
                <a16:creationId xmlns:a16="http://schemas.microsoft.com/office/drawing/2014/main" id="{30DCF88F-19EE-48CF-8941-4846B46FDEB5}"/>
              </a:ext>
            </a:extLst>
          </p:cNvPr>
          <p:cNvSpPr>
            <a:spLocks noGrp="1"/>
          </p:cNvSpPr>
          <p:nvPr>
            <p:ph sz="quarter" idx="11"/>
          </p:nvPr>
        </p:nvSpPr>
        <p:spPr>
          <a:xfrm>
            <a:off x="754380" y="840788"/>
            <a:ext cx="9464040" cy="4921826"/>
          </a:xfrm>
        </p:spPr>
        <p:txBody>
          <a:bodyPr anchor="t"/>
          <a:lstStyle/>
          <a:p>
            <a:pPr marL="0" indent="0">
              <a:spcBef>
                <a:spcPts val="180"/>
              </a:spcBef>
              <a:buNone/>
            </a:pPr>
            <a:r>
              <a:rPr lang="en-US" sz="2200" b="1">
                <a:solidFill>
                  <a:srgbClr val="E57200"/>
                </a:solidFill>
              </a:rPr>
              <a:t>Problem Identification (Relevant Theories and Working Hypotheses)</a:t>
            </a:r>
            <a:endParaRPr lang="en-US" sz="2200">
              <a:solidFill>
                <a:srgbClr val="E57200"/>
              </a:solidFill>
              <a:cs typeface="Calibri"/>
            </a:endParaRPr>
          </a:p>
          <a:p>
            <a:pPr marL="342900" indent="-342900">
              <a:spcBef>
                <a:spcPts val="180"/>
              </a:spcBef>
            </a:pPr>
            <a:r>
              <a:rPr lang="en-US" sz="2200" b="1"/>
              <a:t>Expected benefits: </a:t>
            </a:r>
            <a:r>
              <a:rPr lang="en-US" sz="2200"/>
              <a:t>quantifying a social construct (community embeddedness) that isn’t currently measured for each county; no potential risks to participant welfare.</a:t>
            </a:r>
            <a:endParaRPr lang="en-US" sz="2200">
              <a:cs typeface="Calibri"/>
            </a:endParaRPr>
          </a:p>
          <a:p>
            <a:pPr marL="342900" indent="-342900">
              <a:spcBef>
                <a:spcPts val="180"/>
              </a:spcBef>
            </a:pPr>
            <a:r>
              <a:rPr lang="en-US" sz="2200" b="1"/>
              <a:t>Assumptions: </a:t>
            </a:r>
            <a:r>
              <a:rPr lang="en-US" sz="2200"/>
              <a:t>What characterizes an “embedded” community</a:t>
            </a:r>
            <a:endParaRPr lang="en-US" sz="2200">
              <a:cs typeface="Calibri"/>
            </a:endParaRPr>
          </a:p>
          <a:p>
            <a:pPr marL="742950" lvl="1" indent="-285750">
              <a:spcBef>
                <a:spcPts val="180"/>
              </a:spcBef>
            </a:pPr>
            <a:r>
              <a:rPr lang="en-US" sz="2200"/>
              <a:t>Addressing these concerns by following common indicators discussed in past literature</a:t>
            </a:r>
            <a:endParaRPr lang="en-US" sz="2200">
              <a:cs typeface="Calibri"/>
            </a:endParaRPr>
          </a:p>
          <a:p>
            <a:pPr marL="342900" indent="-342900">
              <a:spcBef>
                <a:spcPts val="180"/>
              </a:spcBef>
            </a:pPr>
            <a:r>
              <a:rPr lang="en-US" sz="2200"/>
              <a:t>The IRB for this project has already been created and approved.</a:t>
            </a:r>
            <a:endParaRPr lang="en-US" sz="2200">
              <a:cs typeface="Calibri"/>
            </a:endParaRPr>
          </a:p>
          <a:p>
            <a:pPr marL="0" indent="0">
              <a:spcBef>
                <a:spcPts val="180"/>
              </a:spcBef>
              <a:buNone/>
            </a:pPr>
            <a:endParaRPr lang="en-US" sz="1000">
              <a:solidFill>
                <a:srgbClr val="000000"/>
              </a:solidFill>
              <a:cs typeface="Calibri"/>
            </a:endParaRPr>
          </a:p>
          <a:p>
            <a:pPr marL="0" indent="0">
              <a:spcBef>
                <a:spcPts val="180"/>
              </a:spcBef>
              <a:buNone/>
            </a:pPr>
            <a:r>
              <a:rPr lang="en-US" sz="2200" b="1">
                <a:solidFill>
                  <a:srgbClr val="E57200"/>
                </a:solidFill>
              </a:rPr>
              <a:t>Data Discovery, Inventory, Screening, &amp; Acquisition</a:t>
            </a:r>
            <a:endParaRPr lang="en-US" sz="2200">
              <a:solidFill>
                <a:srgbClr val="E57200"/>
              </a:solidFill>
              <a:cs typeface="Calibri"/>
            </a:endParaRPr>
          </a:p>
          <a:p>
            <a:pPr marL="342900" indent="-342900">
              <a:spcBef>
                <a:spcPts val="180"/>
              </a:spcBef>
            </a:pPr>
            <a:r>
              <a:rPr lang="en-US" sz="2200"/>
              <a:t>Using data that has been sampled to represent the population and applying survey weights. </a:t>
            </a:r>
            <a:endParaRPr lang="en-US" sz="2200">
              <a:cs typeface="Calibri"/>
            </a:endParaRPr>
          </a:p>
          <a:p>
            <a:pPr marL="342900" indent="-342900">
              <a:spcBef>
                <a:spcPts val="180"/>
              </a:spcBef>
            </a:pPr>
            <a:r>
              <a:rPr lang="en-US" sz="2200"/>
              <a:t>Social media data might disproportionately skew towards younger individuals and those with higher education and income who have regular, reliable access to the internet.</a:t>
            </a:r>
            <a:endParaRPr lang="en-US" sz="2200">
              <a:cs typeface="Calibri"/>
            </a:endParaRPr>
          </a:p>
          <a:p>
            <a:pPr marL="0" indent="0">
              <a:spcBef>
                <a:spcPts val="180"/>
              </a:spcBef>
              <a:buNone/>
            </a:pPr>
            <a:endParaRPr lang="en-US" sz="2200">
              <a:cs typeface="Calibri"/>
            </a:endParaRPr>
          </a:p>
        </p:txBody>
      </p:sp>
    </p:spTree>
    <p:extLst>
      <p:ext uri="{BB962C8B-B14F-4D97-AF65-F5344CB8AC3E}">
        <p14:creationId xmlns:p14="http://schemas.microsoft.com/office/powerpoint/2010/main" val="234753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B17C4B-95FB-42C7-9D11-26015E27AE9C}"/>
              </a:ext>
            </a:extLst>
          </p:cNvPr>
          <p:cNvSpPr>
            <a:spLocks noGrp="1"/>
          </p:cNvSpPr>
          <p:nvPr>
            <p:ph type="title"/>
          </p:nvPr>
        </p:nvSpPr>
        <p:spPr>
          <a:xfrm>
            <a:off x="754380" y="197090"/>
            <a:ext cx="9464040" cy="625475"/>
          </a:xfrm>
        </p:spPr>
        <p:txBody>
          <a:bodyPr anchor="t"/>
          <a:lstStyle/>
          <a:p>
            <a:r>
              <a:rPr lang="en-US" sz="3200" b="1">
                <a:solidFill>
                  <a:srgbClr val="E57200"/>
                </a:solidFill>
                <a:latin typeface="Calibri"/>
                <a:cs typeface="Calibri"/>
              </a:rPr>
              <a:t>Literature Review</a:t>
            </a:r>
          </a:p>
        </p:txBody>
      </p:sp>
      <p:sp>
        <p:nvSpPr>
          <p:cNvPr id="5" name="Content Placeholder 4">
            <a:extLst>
              <a:ext uri="{FF2B5EF4-FFF2-40B4-BE49-F238E27FC236}">
                <a16:creationId xmlns:a16="http://schemas.microsoft.com/office/drawing/2014/main" id="{E706C73A-3106-48B6-9C65-ED36E5273F3F}"/>
              </a:ext>
            </a:extLst>
          </p:cNvPr>
          <p:cNvSpPr>
            <a:spLocks noGrp="1"/>
          </p:cNvSpPr>
          <p:nvPr>
            <p:ph sz="quarter" idx="11"/>
          </p:nvPr>
        </p:nvSpPr>
        <p:spPr>
          <a:xfrm>
            <a:off x="462875" y="825068"/>
            <a:ext cx="10047051" cy="4648200"/>
          </a:xfrm>
        </p:spPr>
        <p:txBody>
          <a:bodyPr anchor="t"/>
          <a:lstStyle/>
          <a:p>
            <a:pPr marL="342900" indent="-342900">
              <a:spcBef>
                <a:spcPts val="2000"/>
              </a:spcBef>
            </a:pPr>
            <a:r>
              <a:rPr lang="en-US" sz="2400">
                <a:cs typeface="Calibri"/>
              </a:rPr>
              <a:t>Previous studies collected </a:t>
            </a:r>
            <a:r>
              <a:rPr lang="en-US" sz="2400">
                <a:solidFill>
                  <a:srgbClr val="000000"/>
                </a:solidFill>
                <a:cs typeface="Calibri"/>
              </a:rPr>
              <a:t>customized </a:t>
            </a:r>
            <a:r>
              <a:rPr lang="en-US" sz="2400">
                <a:solidFill>
                  <a:srgbClr val="E57200"/>
                </a:solidFill>
                <a:cs typeface="Calibri"/>
              </a:rPr>
              <a:t>survey data</a:t>
            </a:r>
            <a:r>
              <a:rPr lang="en-US" sz="2400">
                <a:cs typeface="Calibri"/>
              </a:rPr>
              <a:t> </a:t>
            </a:r>
            <a:endParaRPr lang="en-US" sz="2400">
              <a:solidFill>
                <a:srgbClr val="000000"/>
              </a:solidFill>
              <a:cs typeface="Calibri"/>
            </a:endParaRPr>
          </a:p>
          <a:p>
            <a:pPr marL="342900" indent="-342900">
              <a:spcBef>
                <a:spcPts val="2000"/>
              </a:spcBef>
            </a:pPr>
            <a:r>
              <a:rPr lang="en-US" sz="2400">
                <a:cs typeface="Calibri"/>
              </a:rPr>
              <a:t>Literature focused on people in high turnover fields with </a:t>
            </a:r>
            <a:r>
              <a:rPr lang="en-US" sz="2400">
                <a:solidFill>
                  <a:srgbClr val="E57200"/>
                </a:solidFill>
                <a:cs typeface="Calibri"/>
              </a:rPr>
              <a:t>many competitors </a:t>
            </a:r>
          </a:p>
          <a:p>
            <a:pPr marL="742950" lvl="1" indent="-285750">
              <a:spcBef>
                <a:spcPts val="2000"/>
              </a:spcBef>
            </a:pPr>
            <a:r>
              <a:rPr lang="en-US" sz="2200">
                <a:cs typeface="Calibri"/>
              </a:rPr>
              <a:t>Grocery stores, hospitals not equivalent to Army (different industry alternatives, networking behavior, employment shocks)</a:t>
            </a:r>
          </a:p>
          <a:p>
            <a:pPr marL="342900" indent="-342900">
              <a:spcBef>
                <a:spcPts val="2000"/>
              </a:spcBef>
            </a:pPr>
            <a:r>
              <a:rPr lang="en-US" sz="2400">
                <a:solidFill>
                  <a:srgbClr val="E57200"/>
                </a:solidFill>
                <a:cs typeface="Calibri"/>
              </a:rPr>
              <a:t>Overarching idea is similar to our goal:</a:t>
            </a:r>
            <a:r>
              <a:rPr lang="en-US" sz="2400">
                <a:cs typeface="Calibri"/>
              </a:rPr>
              <a:t> social links made within an individual's community, quality of community fit, sacrifices made to live in community. </a:t>
            </a:r>
            <a:endParaRPr lang="en-US" sz="2400">
              <a:ea typeface="+mn-lt"/>
              <a:cs typeface="+mn-lt"/>
            </a:endParaRPr>
          </a:p>
          <a:p>
            <a:pPr marL="742950" lvl="1" indent="-285750">
              <a:spcBef>
                <a:spcPts val="2000"/>
              </a:spcBef>
            </a:pPr>
            <a:r>
              <a:rPr lang="en-US" sz="2400">
                <a:ea typeface="+mn-lt"/>
                <a:cs typeface="+mn-lt"/>
              </a:rPr>
              <a:t>Without Soldier data, we are measuring overall </a:t>
            </a:r>
            <a:r>
              <a:rPr lang="en-US" sz="2400">
                <a:solidFill>
                  <a:srgbClr val="E57200"/>
                </a:solidFill>
                <a:ea typeface="+mn-lt"/>
                <a:cs typeface="+mn-lt"/>
              </a:rPr>
              <a:t>community involvement around Army posts </a:t>
            </a:r>
            <a:r>
              <a:rPr lang="en-US" sz="2400">
                <a:ea typeface="+mn-lt"/>
                <a:cs typeface="+mn-lt"/>
              </a:rPr>
              <a:t>as a proxy for how the presence of an army post might impact the embeddedness of the surrounding community</a:t>
            </a:r>
          </a:p>
          <a:p>
            <a:pPr marL="742950" lvl="1" indent="-285750">
              <a:spcBef>
                <a:spcPts val="2000"/>
              </a:spcBef>
            </a:pPr>
            <a:endParaRPr lang="en-US" sz="2400">
              <a:cs typeface="Calibri"/>
            </a:endParaRPr>
          </a:p>
        </p:txBody>
      </p:sp>
      <p:sp>
        <p:nvSpPr>
          <p:cNvPr id="6" name="Slide Number Placeholder 2">
            <a:extLst>
              <a:ext uri="{FF2B5EF4-FFF2-40B4-BE49-F238E27FC236}">
                <a16:creationId xmlns:a16="http://schemas.microsoft.com/office/drawing/2014/main" id="{42D9165C-1ED7-41DB-9E8F-C895DA3D91D7}"/>
              </a:ext>
            </a:extLst>
          </p:cNvPr>
          <p:cNvSpPr>
            <a:spLocks noGrp="1"/>
          </p:cNvSpPr>
          <p:nvPr>
            <p:ph type="sldNum" sz="quarter" idx="10"/>
          </p:nvPr>
        </p:nvSpPr>
        <p:spPr>
          <a:xfrm>
            <a:off x="354677" y="6157131"/>
            <a:ext cx="2560320" cy="328613"/>
          </a:xfrm>
        </p:spPr>
        <p:txBody>
          <a:bodyPr/>
          <a:lstStyle/>
          <a:p>
            <a:fld id="{0F418C06-167A-E646-9EF6-18275B625F6B}" type="slidenum">
              <a:rPr lang="en-US" smtClean="0"/>
              <a:pPr/>
              <a:t>8</a:t>
            </a:fld>
            <a:endParaRPr lang="en-US"/>
          </a:p>
        </p:txBody>
      </p:sp>
    </p:spTree>
    <p:extLst>
      <p:ext uri="{BB962C8B-B14F-4D97-AF65-F5344CB8AC3E}">
        <p14:creationId xmlns:p14="http://schemas.microsoft.com/office/powerpoint/2010/main" val="88864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6437-F7EF-4D69-98E8-A6A84313EB62}"/>
              </a:ext>
            </a:extLst>
          </p:cNvPr>
          <p:cNvSpPr>
            <a:spLocks noGrp="1"/>
          </p:cNvSpPr>
          <p:nvPr>
            <p:ph type="title"/>
          </p:nvPr>
        </p:nvSpPr>
        <p:spPr>
          <a:xfrm>
            <a:off x="1937385" y="141161"/>
            <a:ext cx="7098030" cy="562928"/>
          </a:xfrm>
        </p:spPr>
        <p:txBody>
          <a:bodyPr anchor="t"/>
          <a:lstStyle/>
          <a:p>
            <a:r>
              <a:rPr lang="en-US" sz="3200" b="1">
                <a:latin typeface="Calibri"/>
                <a:cs typeface="Calibri"/>
              </a:rPr>
              <a:t>Research – Two Parts</a:t>
            </a:r>
          </a:p>
        </p:txBody>
      </p:sp>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10"/>
          </p:nvPr>
        </p:nvSpPr>
        <p:spPr/>
        <p:txBody>
          <a:bodyPr/>
          <a:lstStyle/>
          <a:p>
            <a:fld id="{0F418C06-167A-E646-9EF6-18275B625F6B}" type="slidenum">
              <a:rPr lang="en-US" smtClean="0"/>
              <a:pPr/>
              <a:t>9</a:t>
            </a:fld>
            <a:endParaRPr lang="en-US"/>
          </a:p>
        </p:txBody>
      </p:sp>
      <p:pic>
        <p:nvPicPr>
          <p:cNvPr id="6" name="Content Placeholder 5">
            <a:extLst>
              <a:ext uri="{FF2B5EF4-FFF2-40B4-BE49-F238E27FC236}">
                <a16:creationId xmlns:a16="http://schemas.microsoft.com/office/drawing/2014/main" id="{2E58CE32-1181-4891-8183-47B078D5FF61}"/>
              </a:ext>
            </a:extLst>
          </p:cNvPr>
          <p:cNvPicPr>
            <a:picLocks noGrp="1" noChangeAspect="1"/>
          </p:cNvPicPr>
          <p:nvPr>
            <p:ph sz="quarter" idx="11"/>
          </p:nvPr>
        </p:nvPicPr>
        <p:blipFill>
          <a:blip r:embed="rId2"/>
          <a:stretch>
            <a:fillRect/>
          </a:stretch>
        </p:blipFill>
        <p:spPr>
          <a:xfrm>
            <a:off x="6290526" y="1341559"/>
            <a:ext cx="4187212" cy="2996364"/>
          </a:xfrm>
          <a:prstGeom prst="rect">
            <a:avLst/>
          </a:prstGeom>
        </p:spPr>
      </p:pic>
      <p:sp>
        <p:nvSpPr>
          <p:cNvPr id="10" name="TextBox 9">
            <a:extLst>
              <a:ext uri="{FF2B5EF4-FFF2-40B4-BE49-F238E27FC236}">
                <a16:creationId xmlns:a16="http://schemas.microsoft.com/office/drawing/2014/main" id="{0479A8A9-E3CC-45E8-8B4C-7E996B668082}"/>
              </a:ext>
            </a:extLst>
          </p:cNvPr>
          <p:cNvSpPr txBox="1"/>
          <p:nvPr/>
        </p:nvSpPr>
        <p:spPr>
          <a:xfrm>
            <a:off x="6345793" y="4625132"/>
            <a:ext cx="4268498" cy="424732"/>
          </a:xfrm>
          <a:prstGeom prst="rect">
            <a:avLst/>
          </a:prstGeom>
          <a:noFill/>
        </p:spPr>
        <p:txBody>
          <a:bodyPr wrap="square" rtlCol="0" anchor="t">
            <a:spAutoFit/>
          </a:bodyPr>
          <a:lstStyle/>
          <a:p>
            <a:r>
              <a:rPr lang="en-US" sz="1080"/>
              <a:t>Source: </a:t>
            </a:r>
            <a:r>
              <a:rPr lang="en-US" sz="1080">
                <a:hlinkClick r:id="rId3"/>
              </a:rPr>
              <a:t>https://www.healthypeople.gov/2020/topics-objectives/topic/social-determinants-of-health</a:t>
            </a:r>
            <a:endParaRPr lang="en-US" sz="1080">
              <a:cs typeface="Calibri"/>
            </a:endParaRPr>
          </a:p>
        </p:txBody>
      </p:sp>
      <p:sp>
        <p:nvSpPr>
          <p:cNvPr id="4" name="Title 1">
            <a:extLst>
              <a:ext uri="{FF2B5EF4-FFF2-40B4-BE49-F238E27FC236}">
                <a16:creationId xmlns:a16="http://schemas.microsoft.com/office/drawing/2014/main" id="{335E097C-05D5-4FC6-96E0-84F48361C223}"/>
              </a:ext>
            </a:extLst>
          </p:cNvPr>
          <p:cNvSpPr txBox="1">
            <a:spLocks/>
          </p:cNvSpPr>
          <p:nvPr/>
        </p:nvSpPr>
        <p:spPr>
          <a:xfrm>
            <a:off x="6291758" y="4343680"/>
            <a:ext cx="4195464" cy="352643"/>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spcAft>
                <a:spcPts val="180"/>
              </a:spcAft>
            </a:pPr>
            <a:r>
              <a:rPr lang="en-US" sz="1800" b="1">
                <a:solidFill>
                  <a:srgbClr val="E57200"/>
                </a:solidFill>
                <a:latin typeface="Calibri"/>
                <a:ea typeface="+mn-ea"/>
                <a:cs typeface="Calibri"/>
              </a:rPr>
              <a:t>Social Determinants of Health Framework</a:t>
            </a:r>
            <a:endParaRPr lang="en-US" sz="1800">
              <a:solidFill>
                <a:srgbClr val="E57200"/>
              </a:solidFill>
              <a:ea typeface="+mn-ea"/>
              <a:cs typeface="Calibri"/>
            </a:endParaRPr>
          </a:p>
        </p:txBody>
      </p:sp>
      <p:sp>
        <p:nvSpPr>
          <p:cNvPr id="5" name="Text Placeholder 2">
            <a:extLst>
              <a:ext uri="{FF2B5EF4-FFF2-40B4-BE49-F238E27FC236}">
                <a16:creationId xmlns:a16="http://schemas.microsoft.com/office/drawing/2014/main" id="{4B8782F4-0FBD-4C59-A129-B1207B8C9AB8}"/>
              </a:ext>
            </a:extLst>
          </p:cNvPr>
          <p:cNvSpPr txBox="1">
            <a:spLocks/>
          </p:cNvSpPr>
          <p:nvPr/>
        </p:nvSpPr>
        <p:spPr>
          <a:xfrm>
            <a:off x="334075" y="852262"/>
            <a:ext cx="5956451" cy="4054793"/>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80"/>
              </a:spcAft>
              <a:buNone/>
            </a:pPr>
            <a:r>
              <a:rPr lang="en-US" sz="2400" b="1">
                <a:solidFill>
                  <a:srgbClr val="E57200"/>
                </a:solidFill>
                <a:latin typeface="Calibri"/>
                <a:cs typeface="Calibri"/>
              </a:rPr>
              <a:t>1. Calculate indicators for counties in 2 states aligned with Social Determinants of Health</a:t>
            </a:r>
            <a:endParaRPr lang="en-US" sz="2400" b="1">
              <a:solidFill>
                <a:srgbClr val="E57200"/>
              </a:solidFill>
              <a:cs typeface="Calibri"/>
            </a:endParaRPr>
          </a:p>
          <a:p>
            <a:pPr marL="257175" indent="-257175">
              <a:spcBef>
                <a:spcPts val="0"/>
              </a:spcBef>
              <a:spcAft>
                <a:spcPts val="180"/>
              </a:spcAft>
              <a:buFont typeface="Arial" panose="020B0604020202020204" pitchFamily="34" charset="0"/>
              <a:buChar char="•"/>
            </a:pPr>
            <a:r>
              <a:rPr lang="en-US" sz="2000">
                <a:latin typeface="Calibri"/>
                <a:cs typeface="Calibri"/>
              </a:rPr>
              <a:t>Compare community embeddedness indicators for all counties in Virginia with those counties that have Army posts</a:t>
            </a:r>
            <a:endParaRPr lang="en-US" sz="2000">
              <a:cs typeface="Calibri"/>
            </a:endParaRPr>
          </a:p>
          <a:p>
            <a:pPr marL="257175" indent="-257175">
              <a:spcBef>
                <a:spcPts val="0"/>
              </a:spcBef>
              <a:spcAft>
                <a:spcPts val="180"/>
              </a:spcAft>
              <a:buFont typeface="Arial" panose="020B0604020202020204" pitchFamily="34" charset="0"/>
              <a:buChar char="•"/>
            </a:pPr>
            <a:r>
              <a:rPr lang="en-US" sz="2000">
                <a:latin typeface="Calibri"/>
                <a:cs typeface="Calibri"/>
              </a:rPr>
              <a:t>Compare differences between states (Oklahoma and Virginia)</a:t>
            </a:r>
          </a:p>
          <a:p>
            <a:pPr marL="257175" indent="-257175">
              <a:spcBef>
                <a:spcPts val="0"/>
              </a:spcBef>
              <a:spcAft>
                <a:spcPts val="180"/>
              </a:spcAft>
              <a:buFont typeface="Arial" panose="020B0604020202020204" pitchFamily="34" charset="0"/>
              <a:buChar char="•"/>
            </a:pPr>
            <a:r>
              <a:rPr lang="en-US" sz="2000" b="1">
                <a:solidFill>
                  <a:srgbClr val="E57200"/>
                </a:solidFill>
                <a:latin typeface="Calibri"/>
                <a:cs typeface="Calibri"/>
              </a:rPr>
              <a:t>Challenge</a:t>
            </a:r>
            <a:r>
              <a:rPr lang="en-US" sz="2000">
                <a:latin typeface="Calibri"/>
                <a:cs typeface="Calibri"/>
              </a:rPr>
              <a:t> – how to weight components of indicators?</a:t>
            </a:r>
          </a:p>
          <a:p>
            <a:pPr marL="0" indent="0">
              <a:spcBef>
                <a:spcPts val="0"/>
              </a:spcBef>
              <a:spcAft>
                <a:spcPts val="180"/>
              </a:spcAft>
              <a:buNone/>
            </a:pPr>
            <a:r>
              <a:rPr lang="en-US" sz="2400" b="1">
                <a:solidFill>
                  <a:srgbClr val="E57200"/>
                </a:solidFill>
                <a:latin typeface="Calibri"/>
                <a:cs typeface="Calibri"/>
              </a:rPr>
              <a:t>2. Use social media data to supplement  findings</a:t>
            </a:r>
          </a:p>
          <a:p>
            <a:pPr marL="257175" indent="-257175">
              <a:spcBef>
                <a:spcPts val="0"/>
              </a:spcBef>
              <a:spcAft>
                <a:spcPts val="180"/>
              </a:spcAft>
              <a:buFont typeface="Arial,Sans-Serif"/>
              <a:buChar char="•"/>
            </a:pPr>
            <a:r>
              <a:rPr lang="en-US" sz="2000">
                <a:ea typeface="+mn-lt"/>
                <a:cs typeface="+mn-lt"/>
              </a:rPr>
              <a:t>Using ideas from indicators, search for terms related to community embeddedness</a:t>
            </a:r>
          </a:p>
          <a:p>
            <a:pPr marL="257175" indent="-257175">
              <a:spcBef>
                <a:spcPts val="0"/>
              </a:spcBef>
              <a:spcAft>
                <a:spcPts val="180"/>
              </a:spcAft>
              <a:buFont typeface="Arial,Sans-Serif"/>
              <a:buChar char="•"/>
            </a:pPr>
            <a:r>
              <a:rPr lang="en-US" sz="2000" b="1">
                <a:solidFill>
                  <a:srgbClr val="E57200"/>
                </a:solidFill>
                <a:latin typeface="Calibri"/>
                <a:cs typeface="Calibri"/>
              </a:rPr>
              <a:t>Challenge</a:t>
            </a:r>
            <a:r>
              <a:rPr lang="en-US" sz="2000" b="1">
                <a:solidFill>
                  <a:schemeClr val="accent6">
                    <a:lumMod val="75000"/>
                  </a:schemeClr>
                </a:solidFill>
                <a:latin typeface="Calibri"/>
                <a:cs typeface="Calibri"/>
              </a:rPr>
              <a:t> </a:t>
            </a:r>
            <a:r>
              <a:rPr lang="en-US" sz="2000">
                <a:ea typeface="+mn-lt"/>
                <a:cs typeface="+mn-lt"/>
              </a:rPr>
              <a:t>– Facebook data is restricted; Twitter requires approvals to obtain data; currently using blogs</a:t>
            </a:r>
          </a:p>
          <a:p>
            <a:pPr marL="0" indent="0">
              <a:spcBef>
                <a:spcPts val="0"/>
              </a:spcBef>
              <a:spcAft>
                <a:spcPts val="180"/>
              </a:spcAft>
              <a:buNone/>
            </a:pPr>
            <a:endParaRPr lang="en-US" sz="2200" b="1">
              <a:solidFill>
                <a:schemeClr val="accent6">
                  <a:lumMod val="75000"/>
                </a:schemeClr>
              </a:solidFill>
              <a:latin typeface="Calibri"/>
              <a:cs typeface="Calibri"/>
            </a:endParaRPr>
          </a:p>
          <a:p>
            <a:pPr marL="257175" indent="-257175">
              <a:spcBef>
                <a:spcPts val="0"/>
              </a:spcBef>
              <a:spcAft>
                <a:spcPts val="180"/>
              </a:spcAft>
            </a:pPr>
            <a:endParaRPr lang="en-US" sz="1980" b="1">
              <a:solidFill>
                <a:schemeClr val="accent6">
                  <a:lumMod val="75000"/>
                </a:schemeClr>
              </a:solidFill>
              <a:latin typeface="Calibri"/>
              <a:cs typeface="Calibri"/>
            </a:endParaRPr>
          </a:p>
        </p:txBody>
      </p:sp>
    </p:spTree>
    <p:extLst>
      <p:ext uri="{BB962C8B-B14F-4D97-AF65-F5344CB8AC3E}">
        <p14:creationId xmlns:p14="http://schemas.microsoft.com/office/powerpoint/2010/main" val="2979496553"/>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0F92EF6C-D6BB-4608-BA35-E518DFB13D6B}">
  <ds:schemaRefs>
    <ds:schemaRef ds:uri="803e5ffa-c85b-4be1-b266-97e9b39ca769"/>
    <ds:schemaRef ds:uri="f003ee77-356f-42cf-a98d-4065128301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C1506D2-674B-4AC4-8244-3A1EA0D42BA5}"/>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24</Slides>
  <Notes>10</Notes>
  <HiddenSlides>1</HiddenSlides>
  <ScaleCrop>false</ScaleCrop>
  <HeadingPairs>
    <vt:vector size="4" baseType="variant">
      <vt:variant>
        <vt:lpstr>Theme</vt:lpstr>
      </vt:variant>
      <vt:variant>
        <vt:i4>9</vt:i4>
      </vt:variant>
      <vt:variant>
        <vt:lpstr>Slide Titles</vt:lpstr>
      </vt:variant>
      <vt:variant>
        <vt:i4>24</vt:i4>
      </vt:variant>
    </vt:vector>
  </HeadingPairs>
  <TitlesOfParts>
    <vt:vector size="33" baseType="lpstr">
      <vt:lpstr>title page</vt:lpstr>
      <vt:lpstr>contents</vt:lpstr>
      <vt:lpstr>O1</vt:lpstr>
      <vt:lpstr>O1: image</vt:lpstr>
      <vt:lpstr>O2</vt:lpstr>
      <vt:lpstr>O2: image</vt:lpstr>
      <vt:lpstr>O3</vt:lpstr>
      <vt:lpstr>O3: image</vt:lpstr>
      <vt:lpstr>blank</vt:lpstr>
      <vt:lpstr>PowerPoint Presentation</vt:lpstr>
      <vt:lpstr>Community Embeddedness</vt:lpstr>
      <vt:lpstr>PowerPoint Presentation</vt:lpstr>
      <vt:lpstr>Research Questions</vt:lpstr>
      <vt:lpstr>Value to the Army</vt:lpstr>
      <vt:lpstr>Conceptual Model of Performance &amp; Behavioral Data Mapping </vt:lpstr>
      <vt:lpstr>Ethical Review</vt:lpstr>
      <vt:lpstr>Literature Review</vt:lpstr>
      <vt:lpstr>Research – Two Parts</vt:lpstr>
      <vt:lpstr>PowerPoint Presentation</vt:lpstr>
      <vt:lpstr>PowerPoint Presentation</vt:lpstr>
      <vt:lpstr>PowerPoint Presentation</vt:lpstr>
      <vt:lpstr>Social Media Sentiment Analysis</vt:lpstr>
      <vt:lpstr>Social Media Sentiment Analysis</vt:lpstr>
      <vt:lpstr>Problems with Sentiment Analysis</vt:lpstr>
      <vt:lpstr>Mapping locations of interest</vt:lpstr>
      <vt:lpstr>Army Post and County Selection</vt:lpstr>
      <vt:lpstr>Median Income Comparison</vt:lpstr>
      <vt:lpstr>Creating the Index</vt:lpstr>
      <vt:lpstr>Weights of Indicators (normalized)</vt:lpstr>
      <vt:lpstr>Embeddedness Index</vt:lpstr>
      <vt:lpstr>PowerPoint Presentation</vt:lpstr>
      <vt:lpstr>Findings and Next Steps</vt:lpstr>
      <vt:lpstr>Appendix A: BRFSS and DoDEA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revision>1</cp:revision>
  <dcterms:created xsi:type="dcterms:W3CDTF">2016-06-30T12:32:58Z</dcterms:created>
  <dcterms:modified xsi:type="dcterms:W3CDTF">2019-08-08T18:59:31Z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